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80" r:id="rId24"/>
    <p:sldId id="283" r:id="rId25"/>
    <p:sldId id="278" r:id="rId26"/>
    <p:sldId id="279" r:id="rId27"/>
    <p:sldId id="284" r:id="rId28"/>
    <p:sldId id="281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36" y="-4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28" Type="http://schemas.openxmlformats.org/officeDocument/2006/relationships/image" Target="../media/image2.jpeg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Relationship Id="rId27" Type="http://schemas.openxmlformats.org/officeDocument/2006/relationships/slide" Target="slide28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s://www.susu.ru/sites/default/files/styles/wide_news_image/public/field/image/1_271.jpg?itok=93cGle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0568" y="27384"/>
            <a:ext cx="1032140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1470025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«Своя </a:t>
            </a:r>
            <a:r>
              <a:rPr lang="ru-RU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экоигра</a:t>
            </a:r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»</a:t>
            </a:r>
            <a:endParaRPr lang="ru-RU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91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coportal.info/wp-content/uploads/2018/08/vidy-ecosystem-544x389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6752"/>
            <a:ext cx="9144000" cy="653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497638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15205"/>
            <a:ext cx="8229600" cy="495801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/>
              <a:t>Где-нибудь на открытом пространстве вокруг одной ели, которая дает много семян. С течением времени между деревьями появляется разница в росте-одни отстают, другие обгоняют. Поскольку ель очень светолюбивое растение, то меньшие по размеру ели будут больше испытывать затемнение со стороны более высоких и постепенно засыхать. Такое конкурентное взаимодействие называется? </a:t>
            </a: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(внутривидовая конкуренция)</a:t>
            </a:r>
            <a:endParaRPr lang="ru-RU" dirty="0"/>
          </a:p>
        </p:txBody>
      </p:sp>
      <p:sp>
        <p:nvSpPr>
          <p:cNvPr id="5" name="Скругленный прямоугольник 4">
            <a:hlinkClick r:id="rId4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1794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coportal.info/wp-content/uploads/2018/08/vidy-ecosystem-544x389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6752"/>
            <a:ext cx="9144000" cy="653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548438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Межвидовая конкуренция может иметь два итога. Первый - это вытеснение одного вида другим. Каков второй итог? </a:t>
            </a: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(расхождение </a:t>
            </a:r>
            <a:r>
              <a:rPr lang="ru-RU" dirty="0"/>
              <a:t>обоих видов по экологическим нишам)</a:t>
            </a:r>
          </a:p>
        </p:txBody>
      </p:sp>
      <p:sp>
        <p:nvSpPr>
          <p:cNvPr id="5" name="Скругленный прямоугольник 4">
            <a:hlinkClick r:id="rId4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479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coportal.info/wp-content/uploads/2018/08/vidy-ecosystem-544x389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6752"/>
            <a:ext cx="9144000" cy="653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9800" y="6472238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Чему способствует конкуренция между организмами? </a:t>
            </a: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(повышению </a:t>
            </a:r>
            <a:r>
              <a:rPr lang="ru-RU" dirty="0"/>
              <a:t>устойчивости сообщества)</a:t>
            </a:r>
          </a:p>
        </p:txBody>
      </p:sp>
      <p:sp>
        <p:nvSpPr>
          <p:cNvPr id="5" name="Скругленный прямоугольник 4">
            <a:hlinkClick r:id="rId4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069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s://ykl-res.azureedge.net/7ee7af3f-4a18-46aa-94b3-70c1a79c3e3f/biosfera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6065" y="-27384"/>
            <a:ext cx="9714609" cy="710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143" y="6453336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991269"/>
            <a:ext cx="7067128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Как называется </a:t>
            </a:r>
            <a:r>
              <a:rPr lang="ru-RU" dirty="0"/>
              <a:t>с</a:t>
            </a:r>
            <a:r>
              <a:rPr lang="ru-RU" dirty="0" smtClean="0"/>
              <a:t>овокупность </a:t>
            </a:r>
            <a:r>
              <a:rPr lang="ru-RU" dirty="0"/>
              <a:t>всех живых организмов биосферы называется</a:t>
            </a:r>
            <a:r>
              <a:rPr lang="ru-RU" dirty="0" smtClean="0"/>
              <a:t>?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(живое вещество)</a:t>
            </a:r>
            <a:endParaRPr lang="ru-RU" dirty="0"/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4993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ykl-res.azureedge.net/7ee7af3f-4a18-46aa-94b3-70c1a79c3e3f/biosfera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6065" y="-27384"/>
            <a:ext cx="9714609" cy="710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502524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351309"/>
            <a:ext cx="7067128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Кто считается основателем учения о биосфере?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en-US" dirty="0" smtClean="0"/>
              <a:t>(</a:t>
            </a:r>
            <a:r>
              <a:rPr lang="ru-RU" dirty="0" err="1" smtClean="0"/>
              <a:t>В.И.Вернандский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619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ykl-res.azureedge.net/7ee7af3f-4a18-46aa-94b3-70c1a79c3e3f/biosfera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6065" y="-27384"/>
            <a:ext cx="9714609" cy="710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004" y="666936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548680"/>
            <a:ext cx="7067128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В чем состоит </a:t>
            </a:r>
            <a:r>
              <a:rPr lang="ru-RU" dirty="0" err="1" smtClean="0"/>
              <a:t>окислительно</a:t>
            </a:r>
            <a:r>
              <a:rPr lang="ru-RU" dirty="0" smtClean="0"/>
              <a:t>-восстановительная </a:t>
            </a:r>
            <a:r>
              <a:rPr lang="ru-RU" dirty="0"/>
              <a:t>функция живого </a:t>
            </a:r>
            <a:r>
              <a:rPr lang="ru-RU" dirty="0" smtClean="0"/>
              <a:t>вещества?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(в способности </a:t>
            </a:r>
            <a:r>
              <a:rPr lang="ru-RU" dirty="0"/>
              <a:t> зеленых растений использовать СО</a:t>
            </a:r>
            <a:r>
              <a:rPr lang="ru-RU" baseline="-25000" dirty="0"/>
              <a:t>2</a:t>
            </a:r>
            <a:r>
              <a:rPr lang="ru-RU" dirty="0"/>
              <a:t> и выделять в атмосферу </a:t>
            </a:r>
            <a:r>
              <a:rPr lang="ru-RU" dirty="0" smtClean="0"/>
              <a:t>О</a:t>
            </a:r>
            <a:r>
              <a:rPr lang="ru-RU" baseline="-25000" dirty="0" smtClean="0"/>
              <a:t>2)</a:t>
            </a:r>
            <a:endParaRPr lang="ru-RU" dirty="0"/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652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ykl-res.azureedge.net/7ee7af3f-4a18-46aa-94b3-70c1a79c3e3f/biosfera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6065" y="-27384"/>
            <a:ext cx="9714609" cy="710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741368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919261"/>
            <a:ext cx="7067128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 </a:t>
            </a:r>
            <a:r>
              <a:rPr lang="ru-RU" dirty="0" smtClean="0"/>
              <a:t>В чем состоит концентрационная </a:t>
            </a:r>
            <a:r>
              <a:rPr lang="ru-RU" dirty="0"/>
              <a:t>функция живого </a:t>
            </a:r>
            <a:r>
              <a:rPr lang="ru-RU" dirty="0" smtClean="0"/>
              <a:t>вещества?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(в способности живых </a:t>
            </a:r>
            <a:r>
              <a:rPr lang="ru-RU" dirty="0"/>
              <a:t>организмов накапливать и передавать по пищевой цепи </a:t>
            </a:r>
            <a:r>
              <a:rPr lang="ru-RU" dirty="0" smtClean="0"/>
              <a:t>энергию)</a:t>
            </a:r>
            <a:endParaRPr lang="ru-RU" dirty="0"/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4075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ykl-res.azureedge.net/7ee7af3f-4a18-46aa-94b3-70c1a79c3e3f/biosfera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6065" y="-27384"/>
            <a:ext cx="9714609" cy="710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6319838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340768"/>
            <a:ext cx="7067128" cy="4608512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dirty="0"/>
              <a:t>Как и почему с погружением в глубину меняется окраска водорослей</a:t>
            </a:r>
            <a:r>
              <a:rPr lang="ru-RU" dirty="0" smtClean="0"/>
              <a:t>?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(С </a:t>
            </a:r>
            <a:r>
              <a:rPr lang="ru-RU" dirty="0"/>
              <a:t>погружением в глубину окраска водорослей меняется от зеленой до бурой и красной. Это связано с уменьшением количества солнечного света, попадающего в более </a:t>
            </a:r>
            <a:r>
              <a:rPr lang="ru-RU" dirty="0">
                <a:solidFill>
                  <a:schemeClr val="bg1"/>
                </a:solidFill>
              </a:rPr>
              <a:t>глубокие слои воды и, соответственно с уменьшением количества хлорофилла и увеличением количества </a:t>
            </a:r>
            <a:r>
              <a:rPr lang="ru-RU" dirty="0" err="1">
                <a:solidFill>
                  <a:schemeClr val="bg1"/>
                </a:solidFill>
              </a:rPr>
              <a:t>каротиноидов</a:t>
            </a:r>
            <a:r>
              <a:rPr lang="ru-RU" dirty="0">
                <a:solidFill>
                  <a:schemeClr val="bg1"/>
                </a:solidFill>
              </a:rPr>
              <a:t>.)</a:t>
            </a:r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81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s://news.ecoindustry.ru/wp-content/uploads/2017/11/kjgn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0575" y="1"/>
            <a:ext cx="9807111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 чему приводит повышение концентрации СО2 в воздухе?</a:t>
            </a:r>
          </a:p>
          <a:p>
            <a:pPr algn="ctr"/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(к появлению парникового эффекта)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>
            <a:hlinkClick r:id="rId4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5338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news.ecoindustry.ru/wp-content/uploads/2017/11/kjgn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0575" y="1"/>
            <a:ext cx="9807111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чем заключается роль озонового слоя для биосферы?</a:t>
            </a:r>
          </a:p>
          <a:p>
            <a:pPr marL="0" indent="0" algn="ctr">
              <a:buNone/>
            </a:pP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(поглощение ультрафиолетового излучения)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>
            <a:hlinkClick r:id="rId4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4244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597352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251256"/>
              </p:ext>
            </p:extLst>
          </p:nvPr>
        </p:nvGraphicFramePr>
        <p:xfrm>
          <a:off x="457200" y="396240"/>
          <a:ext cx="8229600" cy="33070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Тема</a:t>
                      </a:r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Цена вопроса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Основы экологии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2" action="ppaction://hlinksldjump"/>
                        </a:rPr>
                        <a:t>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3" action="ppaction://hlinksldjump"/>
                        </a:rPr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4" action="ppaction://hlinksldjump"/>
                        </a:rPr>
                        <a:t>150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5" action="ppaction://hlinksldjump"/>
                        </a:rPr>
                        <a:t>200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6" action="ppaction://hlinksldjump"/>
                        </a:rPr>
                        <a:t>250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Экосистемы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hlinkClick r:id="rId7" action="ppaction://hlinksldjump"/>
                        </a:rPr>
                        <a:t>50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hlinkClick r:id="rId8" action="ppaction://hlinksldjump"/>
                        </a:rPr>
                        <a:t>100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hlinkClick r:id="rId9" action="ppaction://hlinksldjump"/>
                        </a:rPr>
                        <a:t>150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hlinkClick r:id="rId10" action="ppaction://hlinksldjump"/>
                        </a:rPr>
                        <a:t>200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11" action="ppaction://hlinksldjump"/>
                        </a:rPr>
                        <a:t>250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Биосфера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hlinkClick r:id="rId12" action="ppaction://hlinksldjump"/>
                        </a:rPr>
                        <a:t>50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hlinkClick r:id="rId13" action="ppaction://hlinksldjump"/>
                        </a:rPr>
                        <a:t>100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hlinkClick r:id="rId14" action="ppaction://hlinksldjump"/>
                        </a:rPr>
                        <a:t>150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hlinkClick r:id="rId15" action="ppaction://hlinksldjump"/>
                        </a:rPr>
                        <a:t>200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16" action="ppaction://hlinksldjump"/>
                        </a:rPr>
                        <a:t>250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Человек и природа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hlinkClick r:id="rId17" action="ppaction://hlinksldjump"/>
                        </a:rPr>
                        <a:t>50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hlinkClick r:id="rId18" action="ppaction://hlinksldjump"/>
                        </a:rPr>
                        <a:t>100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hlinkClick r:id="rId19" action="ppaction://hlinksldjump"/>
                        </a:rPr>
                        <a:t>150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hlinkClick r:id="rId20" action="ppaction://hlinksldjump"/>
                        </a:rPr>
                        <a:t>200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21" action="ppaction://hlinksldjump"/>
                        </a:rPr>
                        <a:t>250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Кот в мешке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hlinkClick r:id="rId22" action="ppaction://hlinksldjump"/>
                        </a:rPr>
                        <a:t>70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hlinkClick r:id="rId23" action="ppaction://hlinksldjump"/>
                        </a:rPr>
                        <a:t>120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hlinkClick r:id="rId24" action="ppaction://hlinksldjump"/>
                        </a:rPr>
                        <a:t>170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25" action="ppaction://hlinksldjump"/>
                        </a:rPr>
                        <a:t>220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>
                          <a:hlinkClick r:id="rId26" action="ppaction://hlinksldjump"/>
                        </a:rPr>
                        <a:t>1) </a:t>
                      </a:r>
                      <a:r>
                        <a:rPr lang="ru-RU" dirty="0" smtClean="0">
                          <a:hlinkClick r:id="rId26" action="ppaction://hlinksldjump"/>
                        </a:rPr>
                        <a:t>270</a:t>
                      </a:r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>
                          <a:hlinkClick r:id="rId27" action="ppaction://hlinksldjump"/>
                        </a:rPr>
                        <a:t>2) </a:t>
                      </a:r>
                      <a:r>
                        <a:rPr lang="ru-RU" dirty="0" smtClean="0">
                          <a:hlinkClick r:id="rId27" action="ppaction://hlinksldjump"/>
                        </a:rPr>
                        <a:t>270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8" name="Picture 4" descr="ecotrend-2019-002-min.jpg (1024×355)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15345"/>
            <a:ext cx="9144000" cy="3170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952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news.ecoindustry.ru/wp-content/uploads/2017/11/kjgn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0575" y="1"/>
            <a:ext cx="9807111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Почему морские обитатели гибнут при разливе нефти?</a:t>
            </a:r>
          </a:p>
          <a:p>
            <a:pPr marL="0" indent="0" algn="ctr">
              <a:buNone/>
            </a:pP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(нефть разливается тонкой пленкой по поверхности воды и препятствует газообмену между атмосферой и гидросферой)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>
            <a:hlinkClick r:id="rId4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664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news.ecoindustry.ru/wp-content/uploads/2017/11/kjgn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0575" y="1"/>
            <a:ext cx="9807111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Почему наше общество можно отнести к “обществу одноразового потребления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”?</a:t>
            </a:r>
          </a:p>
          <a:p>
            <a:pPr marL="0" indent="0" algn="ctr">
              <a:buNone/>
            </a:pP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(характерно нерациональное, расточительное использование природных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ресурсов)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>
            <a:hlinkClick r:id="rId4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794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news.ecoindustry.ru/wp-content/uploads/2017/11/kjgn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0575" y="1"/>
            <a:ext cx="9807111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 влияет вырубка лесов на экологическое состояние планеты?</a:t>
            </a:r>
          </a:p>
          <a:p>
            <a:pPr marL="0" indent="0" algn="ctr">
              <a:buNone/>
            </a:pP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(изменение климатических условий, водного режима, почв, опустынивание)</a:t>
            </a:r>
          </a:p>
        </p:txBody>
      </p:sp>
      <p:sp>
        <p:nvSpPr>
          <p:cNvPr id="5" name="Скругленный прямоугольник 4">
            <a:hlinkClick r:id="rId4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9209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597352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Через сколько лет полностью разлагается пластиковая бутылка? </a:t>
            </a: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(</a:t>
            </a:r>
            <a:r>
              <a:rPr lang="ru-RU" dirty="0"/>
              <a:t>через </a:t>
            </a:r>
            <a:r>
              <a:rPr lang="ru-RU" dirty="0" smtClean="0"/>
              <a:t>500  </a:t>
            </a:r>
            <a:r>
              <a:rPr lang="ru-RU" dirty="0"/>
              <a:t>лет)</a:t>
            </a:r>
          </a:p>
        </p:txBody>
      </p:sp>
      <p:pic>
        <p:nvPicPr>
          <p:cNvPr id="51202" name="Picture 2" descr="Cat in the bottle/Кот в бутылке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7" y="2771304"/>
            <a:ext cx="5472606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6155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34" name="Picture 10" descr="画像 : カワイイ！舌出しネコ - NAVER まと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269232"/>
            <a:ext cx="6541468" cy="435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86500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918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/>
              <a:t>На моховых болотах можно встретить хищное растение – росянку. Пищей росянки служат мелкие насекомые. При этом выделяется пищеварительный сок, и насекомое «переваривается», питательные вещества всасываются растением. </a:t>
            </a:r>
            <a:r>
              <a:rPr lang="ru-RU" sz="2400" dirty="0" smtClean="0"/>
              <a:t>Объясните</a:t>
            </a:r>
            <a:r>
              <a:rPr lang="ru-RU" sz="2400" dirty="0"/>
              <a:t>, с чем связан такой способ питания?</a:t>
            </a:r>
          </a:p>
        </p:txBody>
      </p:sp>
      <p:sp>
        <p:nvSpPr>
          <p:cNvPr id="5" name="AutoShape 2" descr="data:image/jpeg;base64,/9j/4AAQSkZJRgABAQAAAQABAAD/2wCEAAkGBxMSEhUQEBIVFhUWFRAVGBUVFhUVFRgVFRUWFhUXFRUYHSggGBolGxUVITEhJSkrLi4uFx8zODMsNygtLisBCgoKDg0OGxAQGi0fHSUtLS0rLS0tLSstLS0tLS0tLS0tLS0tLS0tLS0tLS0tLS0tLS0tLS0tKystLS0tKy0tN//AABEIALcBEwMBIgACEQEDEQH/xAAbAAABBQEBAAAAAAAAAAAAAAACAAEDBAUGB//EADwQAAEDAgQEAwcDAgQHAQAAAAEAAhEDIQQFEjFBUWFxIoGRBhMyobHB0ULh8BQjFVJi8RYzQ4KistJy/8QAGQEAAwEBAQAAAAAAAAAAAAAAAAEDAgQF/8QAIxEAAgICAgMAAwEBAAAAAAAAAAECEQMhEjEEQVETIjJhFP/aAAwDAQACEQMRAD8A7YBEEgU4USw4RAJAoggBAJwEgiTAQCdKUxKAIziWgwTdSMqA7Fcnj68vPdBRxDmmWkhSeRo6V49qzswnWZlWZip4XWctNUi01aISi4umJOEk6ZkSSSSAEknhKEAMkkkgBJJJIAZIqHE4prBLjCyK3tAJhrZWXNI3HHKXSNxMqOW5gKs8wr60nZmSadMYoSiTIECUJRlMQgAChKMhCUAAUJCkQkIAjSTkJIAEIgmCILIwgiCEIgmAUJwmCIIEJJ+xTpnbIGcViQfeO7qRjE9dsPJPNWBUMeAWUErPSbpIggtMiZHkulyvHCo2D8Q3WAS7cg/VBSq6HB7TtuEJ8WSnDmjsgnVTCY1rwDKsueIlXTTOJpp0wgnTNKIJiEknhMgBoShNqTygBLPzLMRTEcUWZY8U28zwC5p5c46nXPXYKU5+kdGLFe30NiapedTiqbyr+m0wD2VfEUhvspUdsK6NH2aHiJ6LpVgezbLldArw6ODP/YKSdMtkQSknTFAAlCUaEoAAoSjKEoAFJJOgCMIghCILIwwnCYIgmAQThME6BDpyEwRIA5nF0PG4FQUC9lostLNqcmW7hUHOcRsZUmd8XcUTOr8z6qliHDcJqhdu4GOfJM5wCjI3FUVWYp4kN4X/AJ/OCvU8xqaPE+YJH4WdiPCQRt9jukxph4P+k+jo+6jb9Mq4x+HVYPNRABWjTxreJXn1bFOa8ETH2W48OLQ87ASqRzyRGfjRZ1DsW3moKmYN53WBhdQBcVQo48ueTw2Wn5DMrxUbdbN3NJIE9FVbn7zOoaR81R1k6ibXURhwveD6u5BT/JP6VWKHwtOqmodU9lI1nGZKhosI8W382CssxTeNlSD+ikq6K39UOHhI4cEqZL9wrlXD0qokRq5tP1CChT0+DiqoE1Rq5DSgFaxVfA0tLQFOqrSPPyO5NiTJymTMDJkimQAihKcoSgBihKIoSgAU6ZOmBGEYQhEFgYQRhAEQTAIJ0wThMAgnTBIlAjJxbAHl5PSFSq1xuAgx+MPvSyLIG04v8lyyls74R/XY76pKgqCfkp3U0FSkVGUi0UQU8CXT5HzU1Og0S42Lm/8AqPyFawDjKjzRzQQOe3nZC6sHbdDYzAgNDxeI+qu4pvgDOgk9gClmQ/s6Rv4fssmq9xPiO7SB5gj7hOWtGY3LZq0maWEmIA+ao0sutraIBdcdZn7qFlVwp6b3InzIkjsSuhcBpnkPnCEkwk3ExamFMyL3Nuc2+yhdhrjpN/wruCqS433+Q4psa+8jok6qzSu6IGmNwjNEO4R/OZTtGpO1CYNDOwjRZpE9N1PTphkOeZ6qs5uky2x5q5QvZ9+6vGZN9G3QMtBRpqYsES6Dz32MmKdMUACkkmKAGKZOmTAFMU6YoECknSTAiCIIAiCwMkCcIQiCYBhEEARIAKVWxmK0Dqpnmy57M68usp5Z8UVw4+UtkbxLi43kqanTVUVw0S6yqtzUuJDGkxyXG2d6j8NtlP8AKy8xzmlS3Ppf5Kdraz22Gnuubf7Of1DzUqulgmB+kxxI43VIR5Kyc5qG2aOC9sMKX6S7SeZsPPgtyvhm1Syo0yBe1wuAdlOGc7S1jWt1mlrDmaveBuoj3e8Rx5rW9mnVMDiG4ao4uo1v+W47B0TCq8aWmQj5EZv9Xs6HHYiHBv8AmDvkoK9OC0AWaQe4kTCv5rR0u1DrfpaVVFw13EXtzN1OS2WjLSJCxuwF/Eb8juB6KxgsUXsvyg99lTL/ABA32/n1Whl9GBqPAShLYN6K+W4csLnO4n+QixDGl0kgHkuM9ovaurUquoYSwbILwL+XILEw2BxdQucysHvafENRJB5GDZPgqoPyJO2z1OnSHBNUoxdcd7N53XaXUsQ1wcLc58+S6M5qzclSkuJRW9osmmeKhqsuIJEEIqeYNdsZQ1a/BK/g6+nQ4TEBwEKxK5vBV9Jlb9CrqErrx5OSOHLj4skSKSYqhEZMU6YpgMUKdMUAMUJKcpimIZJJJAEQRhAEYWRhBGEARBABJSmSTArZjX0sJXJ1cQBLi5bPtGTosuPrO1OidvNcuZ3I7/HiuNk8vrGx8KuYJug2Fx81HTre7bHPsjDzPC4538lGi9nR5dj21Ro2PdUKdBzaf9PBlmodS0mWm26oUmuJvfaHA/KxstSjiS6BUFxs6YI8+arGfpnLmwqa0cZlPsZUZjqld4Ap6i5g5kj9Q4AEn5Lpc7phxo0/1+9pFvMNaZcfSVte7c4WrW6gE+q57Oi2lJaJqH9Zu7fYFUlkt2yOHxWpHSZ3UBAHG6zqNKW357+X4VPLKj3N11JJNuwWnT4Rty/CmpXs6XHjpFN8gzvxVrNsVpwbyDHhMnkNz6CU1Zu5gLnKuYEPFKpJpkkRwvIgjks8qkbUOSHwOUacITRH92pTc/V1e2WmekhZHsJjKtSuNTWgUqfuzpaGSdeoF5HxO+K5XcZVhSxgawTTiGgnxNH+XqFI4U6YMNALjfTdxPWPurxyJRa+nmZPFySnYNWg2pVa+BIDtRiLTafOVWxNRhJAiFDi8U9w0Mbbc33781nupObsCXO23nqufJK+j0cGPhHbBr0ADNOR6lSU8aRZ5hTta1oGskHjBsocdSpvuzfvdTSOhyLVKsN5kLdyfETYLi6Rcz4pAWxlWIDSHh0grcJcWTyw5RO1CSjovkAo13HmCTFJMmIZMkSmlACKEpyUKAEkmSTAiCIFAEQWQJAnBQhOCmAcpJgU6QGH7UH+2uaweXO+KDzk2C6X2jbLFTovinBK58n9HbidQM0YRzpvtzhUXU6jDqI7Rb6LTfjA3l3lU8wzuBHxeilRe3ZZwLy8SXGRy/MrRpN6x3v9Vh5ONRnSQD/Nl0DGAcbcoH3TSYpMje5zP1X6fdVKmXF/jcTzEq21zdV/S0wtGhT1bJcbDlRkYMOB0kT5QtmnS0jZQ4Ko2XOdYh2mHWIjv3WvSqNO0LcYWKbr0YePs2Qsanl5eC4xxI7G8Lpc5ezQXEtgEXB5mI7p6VIBocGm45LEobNKdRszsI9waGyQmrUjN/pCkxOKYHaDYk2Ebqdt7QBMXvMd0JGW/ZkV2VR/y3AkcJAVJ+KxBkQOVgSfktbGYQgFzDfqYWY3NKlI/wBxvZzRP2RTNppkWFypz3an272PotZuVNa8X+Shfn7eVzzEfMIKuZiAdXkikK5Mv4nBANMknyHzXNU6b21DoIidhZbL85BbBBnz+qPA4drvEJHe/wA0On0Ebj2dDk9YlgnktCVyv+I+5nl0Qt9q2bLojkSWzknhk3aOrc4BUKuZsBiQuIzz2wc4FlK3VZGBzJxd4jdZnmro3Dxr/o9IdmYlS0saDxXHUq5dEK3Ja2Aeaws7NS8ePo6kYgHinOIHNcM/GuB+IpqWYuvJ4LS8gy/F/wBO49+OadcT/ij0lr86M/8AKztAjBQBEFY5iQFOEAThABgp5QJ0xGTntPU0riHYhzCRqPYyvQce23NcnmuFcbshvX991zZFuzuwS/WjDPvH/pJ6wR9lKzCQLkN/7mkflWMOQPC8OcegP1JCvhrXWbQc7pqH0CFE3KbIcvcG/qFuR/ZarKzjZrHPEbsk+shLCYIC4bTp9PjP1IW4KTg2A+BHAAKnHRJz2Y7MCQ4PiHECdTpjyXQ5XS0ganSeiyKWGp6tTnOcT1lbmFr6R4Wx05LEIbseSeqKvtF7N08U0uuHxYgkbbTCwWV3XpEkP06JG+raV1NTHRuVhjMKTsQYI1ATaOa6OKYsU5JNPaJvZv2Sp4drS9znkXhziW6ucE7rVx2k2DwDsEVPHyNpSq6TuzzCxJWtE+cnK5GFXwL3OBJpkjgQN+iiosxDD4qQvaQ4EDtKvvo0yfC+DMxP5V2kx8QHtPfl5qEYUy0p6MDHVyBDwRHYfRYeYYv3nhiY5DfuukzbDhpgP08dI2PcFYrmvaSSxpAvLd45mPuFpr6EWZuGy0btDh3JjyupHYRuxcT0uPur4qNqWg/9wkf+O3orNLL2gTfyMj53HmpNfCylXZRwWXuJm+np+Fo4zECkzf6Sir5jTpNJ1AdLFcdmmc+/cWiO42+iKoXK3skxGZ6iTPnKpVcS1xlw8xY/uq1W1gPNUqzjM8AsFOkWatIzbbmjwAJeGzCjo4jwkn+FNl1XxTxlOgs67DVgwen7qT+uBnssgGT0N+ykLYWQHxL4A7SpcLS59FQcdVQNPH8LWFQNbHRaoTY+hMo3V72Tooyd8EQUYKIFdx5gYTyhBSJQAYKdACnBTEBiGyCsCtRcTA/K6JwWNmLCDAs3jy81PIvZfDKnRi4nCt3u88gYb5qI1XNH9whreQH0bue7lqscz/p78/wqeLwTR4qniPL8qXXR03fZNllQOuxp/wD07fy4Ba0MA8Uu4ydlzwOm7jEXDJjzcmbmRJh/7Ac1SM1RiUHZtnEC5YJ6nh0Cb/EC3xOO3yVSliGuHhKhxmDLxHDktpC17KRz44p1SmJaG/Cf80fFCz3YEscHsPik35qy7LjTggRCkpYiD4hICqpJHoYFjlDi9GjhMfVpgF7ZaRYjpv8AZa2HzZr2B1Nw9fkVymZY+o9hpM8IIIkdeqyciw1Sh4ZmYnvxWJSXo5s2OF6PR6eJDrvaDeLboTVok6m6rWIB8TTtcHcLnG4+BPC4cOY/2n0TY3Gud/epkGNIqHgWuHgqEcQQCD1B5qdEGtm/XxZgAgPaeMSAeojwH+QVVdlV/eOeY3AGw/8An5rEdnbGMdVw5kiA/jEwLji3v/vDg86xGII9yPdOHxMeJpvH+g/pd0PPyWJb7HFV0b1fNKTPC435zcjgZ4jqsfGZ9UcJw8PHH/Tzn8iR1UtbLmPl2g1HAyaRPwnaWf5T9fkoH4K4LbAcBYt5Axx6qUmkVjGzn8TSdWedbZ5uadLvw4d79Vew2WtYPDBaByg+nHyWs9jYggBx4j4T3jj8ll4kOMgjZYcmyiijOYzU8k7Dgq+MgSFaqEyOP19VSxDNRMJI2ypIDZCjwr4daxlS1adon7KrcEHgFtEmdZgqwIk/JHjHws/Lq3hAiOqs424lZNFRtXxzyhab6u/WFj02fVaGFvfkU0Jk2qLJIi1pSTMnogKIFAEQXYeaHKeUAThAgwUQKAJ5TANUswoa2kK2o6psh70NOnZzlJ4Y7Tx2/wBlbt+mCfVcx7TY3TUIYbmxK5n/AIkqtdpputsuejtvVs73FZfJnc/dYuPouFh5rBHtxVYIdT85UNX211f9M/JPg/QKa9m7h8Q5ruP2XQYTNgYb81wDPaNjj4pE9Nlo4fMGm7Hg+q0rQ3xkd7iAHCyzzhAVzn/EGjd480NP2tabC/qtCTrR0jWMBh0LOzTHMZtC5jMM7c+SZiZty+yJuHqvA0Nl0XJOwSbSHtslxOPc4HuLdIdJV/2a1O8D3tAgtINwab92mOAdpd5lZ7cKKYiZebudwtwH84I8t3DnGx1NA4uEmdth+VN5Pg1j+mvhsspYepqbqdMgjeQbOa7ntBstOudLR7kBrTa8WPI+Sd9CRNiYDxYkT8L/AFLdSZte4ADSNnHh2H5UZN2WilRJhq0wHkyLaxv2J4t6K1WETpjVHGDrH3P1jmFSrOa2wcSeB0mI9LIBjGtOlxEHfwkFp5iT0QvjE18K+LOp0tAvt4vXZBVAa3+4e3Py5hS1zZ1vEIJ5X2eOhB4LKxVYRe/WSfnCzVG+wGUiTY78Som0/EW8vJKhUsQL9/so6NTck7/zzQDM/Hth1ryqFc3gG/Ja2LA3Kz8PSk67zPJUiSkdNlOAAp6jYkbHZO6nDSOV1BhsYduSlxD4Mi4WWaXRE+nyU2EYWifJFSaHXT1XQLJ9CE6oElQc4ykkM9SBRAqEFEHLtPKJZTgqPUiBToCWUpUcpSnQEmpZma4yGkN3Vyo+AuazDGgOKlklSL4YcmcxmWGe9xJBWXTyDUdWkz8l1j6zzfT/ADsjbTqngI7QudTOxwOdp5PA8dIHoI+6jfldMb0QO7v2XTHD1Bv+UNXk4D0RzD8ZyFbLmi7aLe5NlBWpECGACeDRf1Xbe6YBIY0dYCr6b7A9AFv8hj8bOIo5LUf4nWHM/kq/QyoizGuPYG5XX0sqdUOqp4RwaLmOwsO61IZSZZoA4ARqPcpPI2aUEjk8D7MfrrnwgzpHE8ldxlbRZoA6DlHHqrGKxNSodLWuHGdxbl1WTXxTactk1ah/S1txy53U7bKJUUazodcOJd1gCeXIwpMGWbsNh4i4/MNncqocFWqu/uD3bAQSDOo367KxXxzGxTFMVCCJnh2HZbozezoaOIHu6bpJhxbcgeEgESR0lWaGHYCdUACZvIELCGNY2i4umS+nDQREw7wgHawRVqj3k6iGtn4TaehJKzJDibFXMcO0GnTM8ZaJE9xzVTVqGqInjF/QoMPiaVKNLWdmwTPmrFXFF9jhxp6wVk10Vve9S5zQ4iZu39TSOkz6rNxLKjjDZDTseh6LZoYMA6gI7fsbqTFUQ0eCLHeJsb7n+XTu0LoyRhCxh1ALM95eQNuC0MzxQaCJk8SVmUaoPmhIGxsRXlpMX4LFxWKew2MSt+rQP6eSqVcAH2duLhVg0nsjkTfRpZGzVTDjvCuCsAC0qhklI0gWuM/up8UJdI3hKXZqPRqYUgtkKvXqWhUsue5rjyKsV26tll9mkQe9TKQUBySRQrR6SCiDkkl2HmDhyLUkkgAtSWpJJMCHFOsVhOwwJlySS5s3Z14NIcUwbKSm0t8JdP19UklE6Rq7HH4SqbmO/UAen7pJJUNMVKq0kAi3K/8AstajTbAMRbgEkltIzJkeKqtYdom28qm+g0nU86uQvA8phJJJguini6ZfIBLW8RMEjuBbss4VabJp0TpPF0TKSSRtGdiqoafFUe6BOmABHdZhJZJYBTBvq+Jxm6SScWEkRZcAXhrCXOJEudw3uBz3Wz/T0yS+q97pJIbwHkkktT7FBWamHqUmNkMbtaRMd1LiMwtIsOQv6SkkpmzOq5i7ck9rfZV6+ZGN4mLeSSSaMsycRVBv9VWouMykktrow3stsxFrq3gaoO+xt5pJIQmzSq0RCjbRtdJJAImfRAFlDh6kJJJD9DuqpJJIsd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data:image/jpeg;base64,/9j/4AAQSkZJRgABAQAAAQABAAD/2wCEAAkGBxMSEhUQEBIVFhUWFRAVGBUVFhUVFRgVFRUWFhUXFRUYHSggGBolGxUVITEhJSkrLi4uFx8zODMsNygtLisBCgoKDg0OGxAQGi0fHSUtLS0rLS0tLSstLS0tLS0tLS0tLS0tLS0tLS0tLS0tLS0tLS0tLS0tKystLS0tKy0tN//AABEIALcBEwMBIgACEQEDEQH/xAAbAAABBQEBAAAAAAAAAAAAAAACAAEDBAUGB//EADwQAAEDAgQEAwcDAgQHAQAAAAEAAhEDIQQFEjFBUWFxIoGRBhMyobHB0ULh8BQjFVJi8RYzQ4KistJy/8QAGQEAAwEBAQAAAAAAAAAAAAAAAAEDAgQF/8QAIxEAAgICAgMAAwEBAAAAAAAAAAECEQMhEjEEQVETIjJhFP/aAAwDAQACEQMRAD8A7YBEEgU4USw4RAJAoggBAJwEgiTAQCdKUxKAIziWgwTdSMqA7Fcnj68vPdBRxDmmWkhSeRo6V49qzswnWZlWZip4XWctNUi01aISi4umJOEk6ZkSSSSAEknhKEAMkkkgBJJJIAZIqHE4prBLjCyK3tAJhrZWXNI3HHKXSNxMqOW5gKs8wr60nZmSadMYoSiTIECUJRlMQgAChKMhCUAAUJCkQkIAjSTkJIAEIgmCILIwgiCEIgmAUJwmCIIEJJ+xTpnbIGcViQfeO7qRjE9dsPJPNWBUMeAWUErPSbpIggtMiZHkulyvHCo2D8Q3WAS7cg/VBSq6HB7TtuEJ8WSnDmjsgnVTCY1rwDKsueIlXTTOJpp0wgnTNKIJiEknhMgBoShNqTygBLPzLMRTEcUWZY8U28zwC5p5c46nXPXYKU5+kdGLFe30NiapedTiqbyr+m0wD2VfEUhvspUdsK6NH2aHiJ6LpVgezbLldArw6ODP/YKSdMtkQSknTFAAlCUaEoAAoSjKEoAFJJOgCMIghCILIwwnCYIgmAQThME6BDpyEwRIA5nF0PG4FQUC9lostLNqcmW7hUHOcRsZUmd8XcUTOr8z6qliHDcJqhdu4GOfJM5wCjI3FUVWYp4kN4X/AJ/OCvU8xqaPE+YJH4WdiPCQRt9jukxph4P+k+jo+6jb9Mq4x+HVYPNRABWjTxreJXn1bFOa8ETH2W48OLQ87ASqRzyRGfjRZ1DsW3moKmYN53WBhdQBcVQo48ueTw2Wn5DMrxUbdbN3NJIE9FVbn7zOoaR81R1k6ibXURhwveD6u5BT/JP6VWKHwtOqmodU9lI1nGZKhosI8W382CssxTeNlSD+ikq6K39UOHhI4cEqZL9wrlXD0qokRq5tP1CChT0+DiqoE1Rq5DSgFaxVfA0tLQFOqrSPPyO5NiTJymTMDJkimQAihKcoSgBihKIoSgAU6ZOmBGEYQhEFgYQRhAEQTAIJ0wThMAgnTBIlAjJxbAHl5PSFSq1xuAgx+MPvSyLIG04v8lyyls74R/XY76pKgqCfkp3U0FSkVGUi0UQU8CXT5HzU1Og0S42Lm/8AqPyFawDjKjzRzQQOe3nZC6sHbdDYzAgNDxeI+qu4pvgDOgk9gClmQ/s6Rv4fssmq9xPiO7SB5gj7hOWtGY3LZq0maWEmIA+ao0sutraIBdcdZn7qFlVwp6b3InzIkjsSuhcBpnkPnCEkwk3ExamFMyL3Nuc2+yhdhrjpN/wruCqS433+Q4psa+8jok6qzSu6IGmNwjNEO4R/OZTtGpO1CYNDOwjRZpE9N1PTphkOeZ6qs5uky2x5q5QvZ9+6vGZN9G3QMtBRpqYsES6Dz32MmKdMUACkkmKAGKZOmTAFMU6YoECknSTAiCIIAiCwMkCcIQiCYBhEEARIAKVWxmK0Dqpnmy57M68usp5Z8UVw4+UtkbxLi43kqanTVUVw0S6yqtzUuJDGkxyXG2d6j8NtlP8AKy8xzmlS3Ppf5Kdraz22Gnuubf7Of1DzUqulgmB+kxxI43VIR5Kyc5qG2aOC9sMKX6S7SeZsPPgtyvhm1Syo0yBe1wuAdlOGc7S1jWt1mlrDmaveBuoj3e8Rx5rW9mnVMDiG4ao4uo1v+W47B0TCq8aWmQj5EZv9Xs6HHYiHBv8AmDvkoK9OC0AWaQe4kTCv5rR0u1DrfpaVVFw13EXtzN1OS2WjLSJCxuwF/Eb8juB6KxgsUXsvyg99lTL/ABA32/n1Whl9GBqPAShLYN6K+W4csLnO4n+QixDGl0kgHkuM9ovaurUquoYSwbILwL+XILEw2BxdQucysHvafENRJB5GDZPgqoPyJO2z1OnSHBNUoxdcd7N53XaXUsQ1wcLc58+S6M5qzclSkuJRW9osmmeKhqsuIJEEIqeYNdsZQ1a/BK/g6+nQ4TEBwEKxK5vBV9Jlb9CrqErrx5OSOHLj4skSKSYqhEZMU6YpgMUKdMUAMUJKcpimIZJJJAEQRhAEYWRhBGEARBABJSmSTArZjX0sJXJ1cQBLi5bPtGTosuPrO1OidvNcuZ3I7/HiuNk8vrGx8KuYJug2Fx81HTre7bHPsjDzPC4538lGi9nR5dj21Ro2PdUKdBzaf9PBlmodS0mWm26oUmuJvfaHA/KxstSjiS6BUFxs6YI8+arGfpnLmwqa0cZlPsZUZjqld4Ap6i5g5kj9Q4AEn5Lpc7phxo0/1+9pFvMNaZcfSVte7c4WrW6gE+q57Oi2lJaJqH9Zu7fYFUlkt2yOHxWpHSZ3UBAHG6zqNKW357+X4VPLKj3N11JJNuwWnT4Rty/CmpXs6XHjpFN8gzvxVrNsVpwbyDHhMnkNz6CU1Zu5gLnKuYEPFKpJpkkRwvIgjks8qkbUOSHwOUacITRH92pTc/V1e2WmekhZHsJjKtSuNTWgUqfuzpaGSdeoF5HxO+K5XcZVhSxgawTTiGgnxNH+XqFI4U6YMNALjfTdxPWPurxyJRa+nmZPFySnYNWg2pVa+BIDtRiLTafOVWxNRhJAiFDi8U9w0Mbbc33781nupObsCXO23nqufJK+j0cGPhHbBr0ADNOR6lSU8aRZ5hTta1oGskHjBsocdSpvuzfvdTSOhyLVKsN5kLdyfETYLi6Rcz4pAWxlWIDSHh0grcJcWTyw5RO1CSjovkAo13HmCTFJMmIZMkSmlACKEpyUKAEkmSTAiCIFAEQWQJAnBQhOCmAcpJgU6QGH7UH+2uaweXO+KDzk2C6X2jbLFTovinBK58n9HbidQM0YRzpvtzhUXU6jDqI7Rb6LTfjA3l3lU8wzuBHxeilRe3ZZwLy8SXGRy/MrRpN6x3v9Vh5ONRnSQD/Nl0DGAcbcoH3TSYpMje5zP1X6fdVKmXF/jcTzEq21zdV/S0wtGhT1bJcbDlRkYMOB0kT5QtmnS0jZQ4Ko2XOdYh2mHWIjv3WvSqNO0LcYWKbr0YePs2Qsanl5eC4xxI7G8Lpc5ezQXEtgEXB5mI7p6VIBocGm45LEobNKdRszsI9waGyQmrUjN/pCkxOKYHaDYk2Ebqdt7QBMXvMd0JGW/ZkV2VR/y3AkcJAVJ+KxBkQOVgSfktbGYQgFzDfqYWY3NKlI/wBxvZzRP2RTNppkWFypz3an272PotZuVNa8X+Shfn7eVzzEfMIKuZiAdXkikK5Mv4nBANMknyHzXNU6b21DoIidhZbL85BbBBnz+qPA4drvEJHe/wA0On0Ebj2dDk9YlgnktCVyv+I+5nl0Qt9q2bLojkSWzknhk3aOrc4BUKuZsBiQuIzz2wc4FlK3VZGBzJxd4jdZnmro3Dxr/o9IdmYlS0saDxXHUq5dEK3Ja2Aeaws7NS8ePo6kYgHinOIHNcM/GuB+IpqWYuvJ4LS8gy/F/wBO49+OadcT/ij0lr86M/8AKztAjBQBEFY5iQFOEAThABgp5QJ0xGTntPU0riHYhzCRqPYyvQce23NcnmuFcbshvX991zZFuzuwS/WjDPvH/pJ6wR9lKzCQLkN/7mkflWMOQPC8OcegP1JCvhrXWbQc7pqH0CFE3KbIcvcG/qFuR/ZarKzjZrHPEbsk+shLCYIC4bTp9PjP1IW4KTg2A+BHAAKnHRJz2Y7MCQ4PiHECdTpjyXQ5XS0ganSeiyKWGp6tTnOcT1lbmFr6R4Wx05LEIbseSeqKvtF7N08U0uuHxYgkbbTCwWV3XpEkP06JG+raV1NTHRuVhjMKTsQYI1ATaOa6OKYsU5JNPaJvZv2Sp4drS9znkXhziW6ucE7rVx2k2DwDsEVPHyNpSq6TuzzCxJWtE+cnK5GFXwL3OBJpkjgQN+iiosxDD4qQvaQ4EDtKvvo0yfC+DMxP5V2kx8QHtPfl5qEYUy0p6MDHVyBDwRHYfRYeYYv3nhiY5DfuukzbDhpgP08dI2PcFYrmvaSSxpAvLd45mPuFpr6EWZuGy0btDh3JjyupHYRuxcT0uPur4qNqWg/9wkf+O3orNLL2gTfyMj53HmpNfCylXZRwWXuJm+np+Fo4zECkzf6Sir5jTpNJ1AdLFcdmmc+/cWiO42+iKoXK3skxGZ6iTPnKpVcS1xlw8xY/uq1W1gPNUqzjM8AsFOkWatIzbbmjwAJeGzCjo4jwkn+FNl1XxTxlOgs67DVgwen7qT+uBnssgGT0N+ykLYWQHxL4A7SpcLS59FQcdVQNPH8LWFQNbHRaoTY+hMo3V72Tooyd8EQUYKIFdx5gYTyhBSJQAYKdACnBTEBiGyCsCtRcTA/K6JwWNmLCDAs3jy81PIvZfDKnRi4nCt3u88gYb5qI1XNH9whreQH0bue7lqscz/p78/wqeLwTR4qniPL8qXXR03fZNllQOuxp/wD07fy4Ba0MA8Uu4ydlzwOm7jEXDJjzcmbmRJh/7Ac1SM1RiUHZtnEC5YJ6nh0Cb/EC3xOO3yVSliGuHhKhxmDLxHDktpC17KRz44p1SmJaG/Cf80fFCz3YEscHsPik35qy7LjTggRCkpYiD4hICqpJHoYFjlDi9GjhMfVpgF7ZaRYjpv8AZa2HzZr2B1Nw9fkVymZY+o9hpM8IIIkdeqyciw1Sh4ZmYnvxWJSXo5s2OF6PR6eJDrvaDeLboTVok6m6rWIB8TTtcHcLnG4+BPC4cOY/2n0TY3Gud/epkGNIqHgWuHgqEcQQCD1B5qdEGtm/XxZgAgPaeMSAeojwH+QVVdlV/eOeY3AGw/8An5rEdnbGMdVw5kiA/jEwLji3v/vDg86xGII9yPdOHxMeJpvH+g/pd0PPyWJb7HFV0b1fNKTPC435zcjgZ4jqsfGZ9UcJw8PHH/Tzn8iR1UtbLmPl2g1HAyaRPwnaWf5T9fkoH4K4LbAcBYt5Axx6qUmkVjGzn8TSdWedbZ5uadLvw4d79Vew2WtYPDBaByg+nHyWs9jYggBx4j4T3jj8ll4kOMgjZYcmyiijOYzU8k7Dgq+MgSFaqEyOP19VSxDNRMJI2ypIDZCjwr4daxlS1adon7KrcEHgFtEmdZgqwIk/JHjHws/Lq3hAiOqs424lZNFRtXxzyhab6u/WFj02fVaGFvfkU0Jk2qLJIi1pSTMnogKIFAEQXYeaHKeUAThAgwUQKAJ5TANUswoa2kK2o6psh70NOnZzlJ4Y7Tx2/wBlbt+mCfVcx7TY3TUIYbmxK5n/AIkqtdpputsuejtvVs73FZfJnc/dYuPouFh5rBHtxVYIdT85UNX211f9M/JPg/QKa9m7h8Q5ruP2XQYTNgYb81wDPaNjj4pE9Nlo4fMGm7Hg+q0rQ3xkd7iAHCyzzhAVzn/EGjd480NP2tabC/qtCTrR0jWMBh0LOzTHMZtC5jMM7c+SZiZty+yJuHqvA0Nl0XJOwSbSHtslxOPc4HuLdIdJV/2a1O8D3tAgtINwab92mOAdpd5lZ7cKKYiZebudwtwH84I8t3DnGx1NA4uEmdth+VN5Pg1j+mvhsspYepqbqdMgjeQbOa7ntBstOudLR7kBrTa8WPI+Sd9CRNiYDxYkT8L/AFLdSZte4ADSNnHh2H5UZN2WilRJhq0wHkyLaxv2J4t6K1WETpjVHGDrH3P1jmFSrOa2wcSeB0mI9LIBjGtOlxEHfwkFp5iT0QvjE18K+LOp0tAvt4vXZBVAa3+4e3Py5hS1zZ1vEIJ5X2eOhB4LKxVYRe/WSfnCzVG+wGUiTY78Som0/EW8vJKhUsQL9/so6NTck7/zzQDM/Hth1ryqFc3gG/Ja2LA3Kz8PSk67zPJUiSkdNlOAAp6jYkbHZO6nDSOV1BhsYduSlxD4Mi4WWaXRE+nyU2EYWifJFSaHXT1XQLJ9CE6oElQc4ykkM9SBRAqEFEHLtPKJZTgqPUiBToCWUpUcpSnQEmpZma4yGkN3Vyo+AuazDGgOKlklSL4YcmcxmWGe9xJBWXTyDUdWkz8l1j6zzfT/ADsjbTqngI7QudTOxwOdp5PA8dIHoI+6jfldMb0QO7v2XTHD1Bv+UNXk4D0RzD8ZyFbLmi7aLe5NlBWpECGACeDRf1Xbe6YBIY0dYCr6b7A9AFv8hj8bOIo5LUf4nWHM/kq/QyoizGuPYG5XX0sqdUOqp4RwaLmOwsO61IZSZZoA4ARqPcpPI2aUEjk8D7MfrrnwgzpHE8ldxlbRZoA6DlHHqrGKxNSodLWuHGdxbl1WTXxTactk1ah/S1txy53U7bKJUUazodcOJd1gCeXIwpMGWbsNh4i4/MNncqocFWqu/uD3bAQSDOo367KxXxzGxTFMVCCJnh2HZbozezoaOIHu6bpJhxbcgeEgESR0lWaGHYCdUACZvIELCGNY2i4umS+nDQREw7wgHawRVqj3k6iGtn4TaehJKzJDibFXMcO0GnTM8ZaJE9xzVTVqGqInjF/QoMPiaVKNLWdmwTPmrFXFF9jhxp6wVk10Vve9S5zQ4iZu39TSOkz6rNxLKjjDZDTseh6LZoYMA6gI7fsbqTFUQ0eCLHeJsb7n+XTu0LoyRhCxh1ALM95eQNuC0MzxQaCJk8SVmUaoPmhIGxsRXlpMX4LFxWKew2MSt+rQP6eSqVcAH2duLhVg0nsjkTfRpZGzVTDjvCuCsAC0qhklI0gWuM/up8UJdI3hKXZqPRqYUgtkKvXqWhUsue5rjyKsV26tll9mkQe9TKQUBySRQrR6SCiDkkl2HmDhyLUkkgAtSWpJJMCHFOsVhOwwJlySS5s3Z14NIcUwbKSm0t8JdP19UklE6Rq7HH4SqbmO/UAen7pJJUNMVKq0kAi3K/8AstajTbAMRbgEkltIzJkeKqtYdom28qm+g0nU86uQvA8phJJJguini6ZfIBLW8RMEjuBbss4VabJp0TpPF0TKSSRtGdiqoafFUe6BOmABHdZhJZJYBTBvq+Jxm6SScWEkRZcAXhrCXOJEudw3uBz3Wz/T0yS+q97pJIbwHkkktT7FBWamHqUmNkMbtaRMd1LiMwtIsOQv6SkkpmzOq5i7ck9rfZV6+ZGN4mLeSSSaMsycRVBv9VWouMykktrow3stsxFrq3gaoO+xt5pJIQmzSq0RCjbRtdJJAImfRAFlDh6kJJJD9DuqpJJIsdH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data:image/jpeg;base64,/9j/4AAQSkZJRgABAQAAAQABAAD/2wCEAAkGBxMSEhUQEBIVFhUWFRAVGBUVFhUVFRgVFRUWFhUXFRUYHSggGBolGxUVITEhJSkrLi4uFx8zODMsNygtLisBCgoKDg0OGxAQGi0fHSUtLS0rLS0tLSstLS0tLS0tLS0tLS0tLS0tLS0tLS0tLS0tLS0tLS0tKystLS0tKy0tN//AABEIALcBEwMBIgACEQEDEQH/xAAbAAABBQEBAAAAAAAAAAAAAAACAAEDBAUGB//EADwQAAEDAgQEAwcDAgQHAQAAAAEAAhEDIQQFEjFBUWFxIoGRBhMyobHB0ULh8BQjFVJi8RYzQ4KistJy/8QAGQEAAwEBAQAAAAAAAAAAAAAAAAEDAgQF/8QAIxEAAgICAgMAAwEBAAAAAAAAAAECEQMhEjEEQVETIjJhFP/aAAwDAQACEQMRAD8A7YBEEgU4USw4RAJAoggBAJwEgiTAQCdKUxKAIziWgwTdSMqA7Fcnj68vPdBRxDmmWkhSeRo6V49qzswnWZlWZip4XWctNUi01aISi4umJOEk6ZkSSSSAEknhKEAMkkkgBJJJIAZIqHE4prBLjCyK3tAJhrZWXNI3HHKXSNxMqOW5gKs8wr60nZmSadMYoSiTIECUJRlMQgAChKMhCUAAUJCkQkIAjSTkJIAEIgmCILIwgiCEIgmAUJwmCIIEJJ+xTpnbIGcViQfeO7qRjE9dsPJPNWBUMeAWUErPSbpIggtMiZHkulyvHCo2D8Q3WAS7cg/VBSq6HB7TtuEJ8WSnDmjsgnVTCY1rwDKsueIlXTTOJpp0wgnTNKIJiEknhMgBoShNqTygBLPzLMRTEcUWZY8U28zwC5p5c46nXPXYKU5+kdGLFe30NiapedTiqbyr+m0wD2VfEUhvspUdsK6NH2aHiJ6LpVgezbLldArw6ODP/YKSdMtkQSknTFAAlCUaEoAAoSjKEoAFJJOgCMIghCILIwwnCYIgmAQThME6BDpyEwRIA5nF0PG4FQUC9lostLNqcmW7hUHOcRsZUmd8XcUTOr8z6qliHDcJqhdu4GOfJM5wCjI3FUVWYp4kN4X/AJ/OCvU8xqaPE+YJH4WdiPCQRt9jukxph4P+k+jo+6jb9Mq4x+HVYPNRABWjTxreJXn1bFOa8ETH2W48OLQ87ASqRzyRGfjRZ1DsW3moKmYN53WBhdQBcVQo48ueTw2Wn5DMrxUbdbN3NJIE9FVbn7zOoaR81R1k6ibXURhwveD6u5BT/JP6VWKHwtOqmodU9lI1nGZKhosI8W382CssxTeNlSD+ikq6K39UOHhI4cEqZL9wrlXD0qokRq5tP1CChT0+DiqoE1Rq5DSgFaxVfA0tLQFOqrSPPyO5NiTJymTMDJkimQAihKcoSgBihKIoSgAU6ZOmBGEYQhEFgYQRhAEQTAIJ0wThMAgnTBIlAjJxbAHl5PSFSq1xuAgx+MPvSyLIG04v8lyyls74R/XY76pKgqCfkp3U0FSkVGUi0UQU8CXT5HzU1Og0S42Lm/8AqPyFawDjKjzRzQQOe3nZC6sHbdDYzAgNDxeI+qu4pvgDOgk9gClmQ/s6Rv4fssmq9xPiO7SB5gj7hOWtGY3LZq0maWEmIA+ao0sutraIBdcdZn7qFlVwp6b3InzIkjsSuhcBpnkPnCEkwk3ExamFMyL3Nuc2+yhdhrjpN/wruCqS433+Q4psa+8jok6qzSu6IGmNwjNEO4R/OZTtGpO1CYNDOwjRZpE9N1PTphkOeZ6qs5uky2x5q5QvZ9+6vGZN9G3QMtBRpqYsES6Dz32MmKdMUACkkmKAGKZOmTAFMU6YoECknSTAiCIIAiCwMkCcIQiCYBhEEARIAKVWxmK0Dqpnmy57M68usp5Z8UVw4+UtkbxLi43kqanTVUVw0S6yqtzUuJDGkxyXG2d6j8NtlP8AKy8xzmlS3Ppf5Kdraz22Gnuubf7Of1DzUqulgmB+kxxI43VIR5Kyc5qG2aOC9sMKX6S7SeZsPPgtyvhm1Syo0yBe1wuAdlOGc7S1jWt1mlrDmaveBuoj3e8Rx5rW9mnVMDiG4ao4uo1v+W47B0TCq8aWmQj5EZv9Xs6HHYiHBv8AmDvkoK9OC0AWaQe4kTCv5rR0u1DrfpaVVFw13EXtzN1OS2WjLSJCxuwF/Eb8juB6KxgsUXsvyg99lTL/ABA32/n1Whl9GBqPAShLYN6K+W4csLnO4n+QixDGl0kgHkuM9ovaurUquoYSwbILwL+XILEw2BxdQucysHvafENRJB5GDZPgqoPyJO2z1OnSHBNUoxdcd7N53XaXUsQ1wcLc58+S6M5qzclSkuJRW9osmmeKhqsuIJEEIqeYNdsZQ1a/BK/g6+nQ4TEBwEKxK5vBV9Jlb9CrqErrx5OSOHLj4skSKSYqhEZMU6YpgMUKdMUAMUJKcpimIZJJJAEQRhAEYWRhBGEARBABJSmSTArZjX0sJXJ1cQBLi5bPtGTosuPrO1OidvNcuZ3I7/HiuNk8vrGx8KuYJug2Fx81HTre7bHPsjDzPC4538lGi9nR5dj21Ro2PdUKdBzaf9PBlmodS0mWm26oUmuJvfaHA/KxstSjiS6BUFxs6YI8+arGfpnLmwqa0cZlPsZUZjqld4Ap6i5g5kj9Q4AEn5Lpc7phxo0/1+9pFvMNaZcfSVte7c4WrW6gE+q57Oi2lJaJqH9Zu7fYFUlkt2yOHxWpHSZ3UBAHG6zqNKW357+X4VPLKj3N11JJNuwWnT4Rty/CmpXs6XHjpFN8gzvxVrNsVpwbyDHhMnkNz6CU1Zu5gLnKuYEPFKpJpkkRwvIgjks8qkbUOSHwOUacITRH92pTc/V1e2WmekhZHsJjKtSuNTWgUqfuzpaGSdeoF5HxO+K5XcZVhSxgawTTiGgnxNH+XqFI4U6YMNALjfTdxPWPurxyJRa+nmZPFySnYNWg2pVa+BIDtRiLTafOVWxNRhJAiFDi8U9w0Mbbc33781nupObsCXO23nqufJK+j0cGPhHbBr0ADNOR6lSU8aRZ5hTta1oGskHjBsocdSpvuzfvdTSOhyLVKsN5kLdyfETYLi6Rcz4pAWxlWIDSHh0grcJcWTyw5RO1CSjovkAo13HmCTFJMmIZMkSmlACKEpyUKAEkmSTAiCIFAEQWQJAnBQhOCmAcpJgU6QGH7UH+2uaweXO+KDzk2C6X2jbLFTovinBK58n9HbidQM0YRzpvtzhUXU6jDqI7Rb6LTfjA3l3lU8wzuBHxeilRe3ZZwLy8SXGRy/MrRpN6x3v9Vh5ONRnSQD/Nl0DGAcbcoH3TSYpMje5zP1X6fdVKmXF/jcTzEq21zdV/S0wtGhT1bJcbDlRkYMOB0kT5QtmnS0jZQ4Ko2XOdYh2mHWIjv3WvSqNO0LcYWKbr0YePs2Qsanl5eC4xxI7G8Lpc5ezQXEtgEXB5mI7p6VIBocGm45LEobNKdRszsI9waGyQmrUjN/pCkxOKYHaDYk2Ebqdt7QBMXvMd0JGW/ZkV2VR/y3AkcJAVJ+KxBkQOVgSfktbGYQgFzDfqYWY3NKlI/wBxvZzRP2RTNppkWFypz3an272PotZuVNa8X+Shfn7eVzzEfMIKuZiAdXkikK5Mv4nBANMknyHzXNU6b21DoIidhZbL85BbBBnz+qPA4drvEJHe/wA0On0Ebj2dDk9YlgnktCVyv+I+5nl0Qt9q2bLojkSWzknhk3aOrc4BUKuZsBiQuIzz2wc4FlK3VZGBzJxd4jdZnmro3Dxr/o9IdmYlS0saDxXHUq5dEK3Ja2Aeaws7NS8ePo6kYgHinOIHNcM/GuB+IpqWYuvJ4LS8gy/F/wBO49+OadcT/ij0lr86M/8AKztAjBQBEFY5iQFOEAThABgp5QJ0xGTntPU0riHYhzCRqPYyvQce23NcnmuFcbshvX991zZFuzuwS/WjDPvH/pJ6wR9lKzCQLkN/7mkflWMOQPC8OcegP1JCvhrXWbQc7pqH0CFE3KbIcvcG/qFuR/ZarKzjZrHPEbsk+shLCYIC4bTp9PjP1IW4KTg2A+BHAAKnHRJz2Y7MCQ4PiHECdTpjyXQ5XS0ganSeiyKWGp6tTnOcT1lbmFr6R4Wx05LEIbseSeqKvtF7N08U0uuHxYgkbbTCwWV3XpEkP06JG+raV1NTHRuVhjMKTsQYI1ATaOa6OKYsU5JNPaJvZv2Sp4drS9znkXhziW6ucE7rVx2k2DwDsEVPHyNpSq6TuzzCxJWtE+cnK5GFXwL3OBJpkjgQN+iiosxDD4qQvaQ4EDtKvvo0yfC+DMxP5V2kx8QHtPfl5qEYUy0p6MDHVyBDwRHYfRYeYYv3nhiY5DfuukzbDhpgP08dI2PcFYrmvaSSxpAvLd45mPuFpr6EWZuGy0btDh3JjyupHYRuxcT0uPur4qNqWg/9wkf+O3orNLL2gTfyMj53HmpNfCylXZRwWXuJm+np+Fo4zECkzf6Sir5jTpNJ1AdLFcdmmc+/cWiO42+iKoXK3skxGZ6iTPnKpVcS1xlw8xY/uq1W1gPNUqzjM8AsFOkWatIzbbmjwAJeGzCjo4jwkn+FNl1XxTxlOgs67DVgwen7qT+uBnssgGT0N+ykLYWQHxL4A7SpcLS59FQcdVQNPH8LWFQNbHRaoTY+hMo3V72Tooyd8EQUYKIFdx5gYTyhBSJQAYKdACnBTEBiGyCsCtRcTA/K6JwWNmLCDAs3jy81PIvZfDKnRi4nCt3u88gYb5qI1XNH9whreQH0bue7lqscz/p78/wqeLwTR4qniPL8qXXR03fZNllQOuxp/wD07fy4Ba0MA8Uu4ydlzwOm7jEXDJjzcmbmRJh/7Ac1SM1RiUHZtnEC5YJ6nh0Cb/EC3xOO3yVSliGuHhKhxmDLxHDktpC17KRz44p1SmJaG/Cf80fFCz3YEscHsPik35qy7LjTggRCkpYiD4hICqpJHoYFjlDi9GjhMfVpgF7ZaRYjpv8AZa2HzZr2B1Nw9fkVymZY+o9hpM8IIIkdeqyciw1Sh4ZmYnvxWJSXo5s2OF6PR6eJDrvaDeLboTVok6m6rWIB8TTtcHcLnG4+BPC4cOY/2n0TY3Gud/epkGNIqHgWuHgqEcQQCD1B5qdEGtm/XxZgAgPaeMSAeojwH+QVVdlV/eOeY3AGw/8An5rEdnbGMdVw5kiA/jEwLji3v/vDg86xGII9yPdOHxMeJpvH+g/pd0PPyWJb7HFV0b1fNKTPC435zcjgZ4jqsfGZ9UcJw8PHH/Tzn8iR1UtbLmPl2g1HAyaRPwnaWf5T9fkoH4K4LbAcBYt5Axx6qUmkVjGzn8TSdWedbZ5uadLvw4d79Vew2WtYPDBaByg+nHyWs9jYggBx4j4T3jj8ll4kOMgjZYcmyiijOYzU8k7Dgq+MgSFaqEyOP19VSxDNRMJI2ypIDZCjwr4daxlS1adon7KrcEHgFtEmdZgqwIk/JHjHws/Lq3hAiOqs424lZNFRtXxzyhab6u/WFj02fVaGFvfkU0Jk2qLJIi1pSTMnogKIFAEQXYeaHKeUAThAgwUQKAJ5TANUswoa2kK2o6psh70NOnZzlJ4Y7Tx2/wBlbt+mCfVcx7TY3TUIYbmxK5n/AIkqtdpputsuejtvVs73FZfJnc/dYuPouFh5rBHtxVYIdT85UNX211f9M/JPg/QKa9m7h8Q5ruP2XQYTNgYb81wDPaNjj4pE9Nlo4fMGm7Hg+q0rQ3xkd7iAHCyzzhAVzn/EGjd480NP2tabC/qtCTrR0jWMBh0LOzTHMZtC5jMM7c+SZiZty+yJuHqvA0Nl0XJOwSbSHtslxOPc4HuLdIdJV/2a1O8D3tAgtINwab92mOAdpd5lZ7cKKYiZebudwtwH84I8t3DnGx1NA4uEmdth+VN5Pg1j+mvhsspYepqbqdMgjeQbOa7ntBstOudLR7kBrTa8WPI+Sd9CRNiYDxYkT8L/AFLdSZte4ADSNnHh2H5UZN2WilRJhq0wHkyLaxv2J4t6K1WETpjVHGDrH3P1jmFSrOa2wcSeB0mI9LIBjGtOlxEHfwkFp5iT0QvjE18K+LOp0tAvt4vXZBVAa3+4e3Py5hS1zZ1vEIJ5X2eOhB4LKxVYRe/WSfnCzVG+wGUiTY78Som0/EW8vJKhUsQL9/so6NTck7/zzQDM/Hth1ryqFc3gG/Ja2LA3Kz8PSk67zPJUiSkdNlOAAp6jYkbHZO6nDSOV1BhsYduSlxD4Mi4WWaXRE+nyU2EYWifJFSaHXT1XQLJ9CE6oElQc4ykkM9SBRAqEFEHLtPKJZTgqPUiBToCWUpUcpSnQEmpZma4yGkN3Vyo+AuazDGgOKlklSL4YcmcxmWGe9xJBWXTyDUdWkz8l1j6zzfT/ADsjbTqngI7QudTOxwOdp5PA8dIHoI+6jfldMb0QO7v2XTHD1Bv+UNXk4D0RzD8ZyFbLmi7aLe5NlBWpECGACeDRf1Xbe6YBIY0dYCr6b7A9AFv8hj8bOIo5LUf4nWHM/kq/QyoizGuPYG5XX0sqdUOqp4RwaLmOwsO61IZSZZoA4ARqPcpPI2aUEjk8D7MfrrnwgzpHE8ldxlbRZoA6DlHHqrGKxNSodLWuHGdxbl1WTXxTactk1ah/S1txy53U7bKJUUazodcOJd1gCeXIwpMGWbsNh4i4/MNncqocFWqu/uD3bAQSDOo367KxXxzGxTFMVCCJnh2HZbozezoaOIHu6bpJhxbcgeEgESR0lWaGHYCdUACZvIELCGNY2i4umS+nDQREw7wgHawRVqj3k6iGtn4TaehJKzJDibFXMcO0GnTM8ZaJE9xzVTVqGqInjF/QoMPiaVKNLWdmwTPmrFXFF9jhxp6wVk10Vve9S5zQ4iZu39TSOkz6rNxLKjjDZDTseh6LZoYMA6gI7fsbqTFUQ0eCLHeJsb7n+XTu0LoyRhCxh1ALM95eQNuC0MzxQaCJk8SVmUaoPmhIGxsRXlpMX4LFxWKew2MSt+rQP6eSqVcAH2duLhVg0nsjkTfRpZGzVTDjvCuCsAC0qhklI0gWuM/up8UJdI3hKXZqPRqYUgtkKvXqWhUsue5rjyKsV26tll9mkQe9TKQUBySRQrR6SCiDkkl2HmDhyLUkkgAtSWpJJMCHFOsVhOwwJlySS5s3Z14NIcUwbKSm0t8JdP19UklE6Rq7HH4SqbmO/UAen7pJJUNMVKq0kAi3K/8AstajTbAMRbgEkltIzJkeKqtYdom28qm+g0nU86uQvA8phJJJguini6ZfIBLW8RMEjuBbss4VabJp0TpPF0TKSSRtGdiqoafFUe6BOmABHdZhJZJYBTBvq+Jxm6SScWEkRZcAXhrCXOJEudw3uBz3Wz/T0yS+q97pJIbwHkkktT7FBWamHqUmNkMbtaRMd1LiMwtIsOQv6SkkpmzOq5i7ck9rfZV6+ZGN4mLeSSSaMsycRVBv9VWouMykktrow3stsxFrq3gaoO+xt5pJIQmzSq0RCjbRtdJJAImfRAFlDh6kJJJD9DuqpJJIsdH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8" descr="data:image/jpeg;base64,/9j/4AAQSkZJRgABAQAAAQABAAD/2wCEAAkGBxMSEhUQEBIVFhUWFRAVGBUVFhUVFRgVFRUWFhUXFRUYHSggGBolGxUVITEhJSkrLi4uFx8zODMsNygtLisBCgoKDg0OGxAQGi0fHSUtLS0rLS0tLSstLS0tLS0tLS0tLS0tLS0tLS0tLS0tLS0tLS0tLS0tKystLS0tKy0tN//AABEIALcBEwMBIgACEQEDEQH/xAAbAAABBQEBAAAAAAAAAAAAAAACAAEDBAUGB//EADwQAAEDAgQEAwcDAgQHAQAAAAEAAhEDIQQFEjFBUWFxIoGRBhMyobHB0ULh8BQjFVJi8RYzQ4KistJy/8QAGQEAAwEBAQAAAAAAAAAAAAAAAAEDAgQF/8QAIxEAAgICAgMAAwEBAAAAAAAAAAECEQMhEjEEQVETIjJhFP/aAAwDAQACEQMRAD8A7YBEEgU4USw4RAJAoggBAJwEgiTAQCdKUxKAIziWgwTdSMqA7Fcnj68vPdBRxDmmWkhSeRo6V49qzswnWZlWZip4XWctNUi01aISi4umJOEk6ZkSSSSAEknhKEAMkkkgBJJJIAZIqHE4prBLjCyK3tAJhrZWXNI3HHKXSNxMqOW5gKs8wr60nZmSadMYoSiTIECUJRlMQgAChKMhCUAAUJCkQkIAjSTkJIAEIgmCILIwgiCEIgmAUJwmCIIEJJ+xTpnbIGcViQfeO7qRjE9dsPJPNWBUMeAWUErPSbpIggtMiZHkulyvHCo2D8Q3WAS7cg/VBSq6HB7TtuEJ8WSnDmjsgnVTCY1rwDKsueIlXTTOJpp0wgnTNKIJiEknhMgBoShNqTygBLPzLMRTEcUWZY8U28zwC5p5c46nXPXYKU5+kdGLFe30NiapedTiqbyr+m0wD2VfEUhvspUdsK6NH2aHiJ6LpVgezbLldArw6ODP/YKSdMtkQSknTFAAlCUaEoAAoSjKEoAFJJOgCMIghCILIwwnCYIgmAQThME6BDpyEwRIA5nF0PG4FQUC9lostLNqcmW7hUHOcRsZUmd8XcUTOr8z6qliHDcJqhdu4GOfJM5wCjI3FUVWYp4kN4X/AJ/OCvU8xqaPE+YJH4WdiPCQRt9jukxph4P+k+jo+6jb9Mq4x+HVYPNRABWjTxreJXn1bFOa8ETH2W48OLQ87ASqRzyRGfjRZ1DsW3moKmYN53WBhdQBcVQo48ueTw2Wn5DMrxUbdbN3NJIE9FVbn7zOoaR81R1k6ibXURhwveD6u5BT/JP6VWKHwtOqmodU9lI1nGZKhosI8W382CssxTeNlSD+ikq6K39UOHhI4cEqZL9wrlXD0qokRq5tP1CChT0+DiqoE1Rq5DSgFaxVfA0tLQFOqrSPPyO5NiTJymTMDJkimQAihKcoSgBihKIoSgAU6ZOmBGEYQhEFgYQRhAEQTAIJ0wThMAgnTBIlAjJxbAHl5PSFSq1xuAgx+MPvSyLIG04v8lyyls74R/XY76pKgqCfkp3U0FSkVGUi0UQU8CXT5HzU1Og0S42Lm/8AqPyFawDjKjzRzQQOe3nZC6sHbdDYzAgNDxeI+qu4pvgDOgk9gClmQ/s6Rv4fssmq9xPiO7SB5gj7hOWtGY3LZq0maWEmIA+ao0sutraIBdcdZn7qFlVwp6b3InzIkjsSuhcBpnkPnCEkwk3ExamFMyL3Nuc2+yhdhrjpN/wruCqS433+Q4psa+8jok6qzSu6IGmNwjNEO4R/OZTtGpO1CYNDOwjRZpE9N1PTphkOeZ6qs5uky2x5q5QvZ9+6vGZN9G3QMtBRpqYsES6Dz32MmKdMUACkkmKAGKZOmTAFMU6YoECknSTAiCIIAiCwMkCcIQiCYBhEEARIAKVWxmK0Dqpnmy57M68usp5Z8UVw4+UtkbxLi43kqanTVUVw0S6yqtzUuJDGkxyXG2d6j8NtlP8AKy8xzmlS3Ppf5Kdraz22Gnuubf7Of1DzUqulgmB+kxxI43VIR5Kyc5qG2aOC9sMKX6S7SeZsPPgtyvhm1Syo0yBe1wuAdlOGc7S1jWt1mlrDmaveBuoj3e8Rx5rW9mnVMDiG4ao4uo1v+W47B0TCq8aWmQj5EZv9Xs6HHYiHBv8AmDvkoK9OC0AWaQe4kTCv5rR0u1DrfpaVVFw13EXtzN1OS2WjLSJCxuwF/Eb8juB6KxgsUXsvyg99lTL/ABA32/n1Whl9GBqPAShLYN6K+W4csLnO4n+QixDGl0kgHkuM9ovaurUquoYSwbILwL+XILEw2BxdQucysHvafENRJB5GDZPgqoPyJO2z1OnSHBNUoxdcd7N53XaXUsQ1wcLc58+S6M5qzclSkuJRW9osmmeKhqsuIJEEIqeYNdsZQ1a/BK/g6+nQ4TEBwEKxK5vBV9Jlb9CrqErrx5OSOHLj4skSKSYqhEZMU6YpgMUKdMUAMUJKcpimIZJJJAEQRhAEYWRhBGEARBABJSmSTArZjX0sJXJ1cQBLi5bPtGTosuPrO1OidvNcuZ3I7/HiuNk8vrGx8KuYJug2Fx81HTre7bHPsjDzPC4538lGi9nR5dj21Ro2PdUKdBzaf9PBlmodS0mWm26oUmuJvfaHA/KxstSjiS6BUFxs6YI8+arGfpnLmwqa0cZlPsZUZjqld4Ap6i5g5kj9Q4AEn5Lpc7phxo0/1+9pFvMNaZcfSVte7c4WrW6gE+q57Oi2lJaJqH9Zu7fYFUlkt2yOHxWpHSZ3UBAHG6zqNKW357+X4VPLKj3N11JJNuwWnT4Rty/CmpXs6XHjpFN8gzvxVrNsVpwbyDHhMnkNz6CU1Zu5gLnKuYEPFKpJpkkRwvIgjks8qkbUOSHwOUacITRH92pTc/V1e2WmekhZHsJjKtSuNTWgUqfuzpaGSdeoF5HxO+K5XcZVhSxgawTTiGgnxNH+XqFI4U6YMNALjfTdxPWPurxyJRa+nmZPFySnYNWg2pVa+BIDtRiLTafOVWxNRhJAiFDi8U9w0Mbbc33781nupObsCXO23nqufJK+j0cGPhHbBr0ADNOR6lSU8aRZ5hTta1oGskHjBsocdSpvuzfvdTSOhyLVKsN5kLdyfETYLi6Rcz4pAWxlWIDSHh0grcJcWTyw5RO1CSjovkAo13HmCTFJMmIZMkSmlACKEpyUKAEkmSTAiCIFAEQWQJAnBQhOCmAcpJgU6QGH7UH+2uaweXO+KDzk2C6X2jbLFTovinBK58n9HbidQM0YRzpvtzhUXU6jDqI7Rb6LTfjA3l3lU8wzuBHxeilRe3ZZwLy8SXGRy/MrRpN6x3v9Vh5ONRnSQD/Nl0DGAcbcoH3TSYpMje5zP1X6fdVKmXF/jcTzEq21zdV/S0wtGhT1bJcbDlRkYMOB0kT5QtmnS0jZQ4Ko2XOdYh2mHWIjv3WvSqNO0LcYWKbr0YePs2Qsanl5eC4xxI7G8Lpc5ezQXEtgEXB5mI7p6VIBocGm45LEobNKdRszsI9waGyQmrUjN/pCkxOKYHaDYk2Ebqdt7QBMXvMd0JGW/ZkV2VR/y3AkcJAVJ+KxBkQOVgSfktbGYQgFzDfqYWY3NKlI/wBxvZzRP2RTNppkWFypz3an272PotZuVNa8X+Shfn7eVzzEfMIKuZiAdXkikK5Mv4nBANMknyHzXNU6b21DoIidhZbL85BbBBnz+qPA4drvEJHe/wA0On0Ebj2dDk9YlgnktCVyv+I+5nl0Qt9q2bLojkSWzknhk3aOrc4BUKuZsBiQuIzz2wc4FlK3VZGBzJxd4jdZnmro3Dxr/o9IdmYlS0saDxXHUq5dEK3Ja2Aeaws7NS8ePo6kYgHinOIHNcM/GuB+IpqWYuvJ4LS8gy/F/wBO49+OadcT/ij0lr86M/8AKztAjBQBEFY5iQFOEAThABgp5QJ0xGTntPU0riHYhzCRqPYyvQce23NcnmuFcbshvX991zZFuzuwS/WjDPvH/pJ6wR9lKzCQLkN/7mkflWMOQPC8OcegP1JCvhrXWbQc7pqH0CFE3KbIcvcG/qFuR/ZarKzjZrHPEbsk+shLCYIC4bTp9PjP1IW4KTg2A+BHAAKnHRJz2Y7MCQ4PiHECdTpjyXQ5XS0ganSeiyKWGp6tTnOcT1lbmFr6R4Wx05LEIbseSeqKvtF7N08U0uuHxYgkbbTCwWV3XpEkP06JG+raV1NTHRuVhjMKTsQYI1ATaOa6OKYsU5JNPaJvZv2Sp4drS9znkXhziW6ucE7rVx2k2DwDsEVPHyNpSq6TuzzCxJWtE+cnK5GFXwL3OBJpkjgQN+iiosxDD4qQvaQ4EDtKvvo0yfC+DMxP5V2kx8QHtPfl5qEYUy0p6MDHVyBDwRHYfRYeYYv3nhiY5DfuukzbDhpgP08dI2PcFYrmvaSSxpAvLd45mPuFpr6EWZuGy0btDh3JjyupHYRuxcT0uPur4qNqWg/9wkf+O3orNLL2gTfyMj53HmpNfCylXZRwWXuJm+np+Fo4zECkzf6Sir5jTpNJ1AdLFcdmmc+/cWiO42+iKoXK3skxGZ6iTPnKpVcS1xlw8xY/uq1W1gPNUqzjM8AsFOkWatIzbbmjwAJeGzCjo4jwkn+FNl1XxTxlOgs67DVgwen7qT+uBnssgGT0N+ykLYWQHxL4A7SpcLS59FQcdVQNPH8LWFQNbHRaoTY+hMo3V72Tooyd8EQUYKIFdx5gYTyhBSJQAYKdACnBTEBiGyCsCtRcTA/K6JwWNmLCDAs3jy81PIvZfDKnRi4nCt3u88gYb5qI1XNH9whreQH0bue7lqscz/p78/wqeLwTR4qniPL8qXXR03fZNllQOuxp/wD07fy4Ba0MA8Uu4ydlzwOm7jEXDJjzcmbmRJh/7Ac1SM1RiUHZtnEC5YJ6nh0Cb/EC3xOO3yVSliGuHhKhxmDLxHDktpC17KRz44p1SmJaG/Cf80fFCz3YEscHsPik35qy7LjTggRCkpYiD4hICqpJHoYFjlDi9GjhMfVpgF7ZaRYjpv8AZa2HzZr2B1Nw9fkVymZY+o9hpM8IIIkdeqyciw1Sh4ZmYnvxWJSXo5s2OF6PR6eJDrvaDeLboTVok6m6rWIB8TTtcHcLnG4+BPC4cOY/2n0TY3Gud/epkGNIqHgWuHgqEcQQCD1B5qdEGtm/XxZgAgPaeMSAeojwH+QVVdlV/eOeY3AGw/8An5rEdnbGMdVw5kiA/jEwLji3v/vDg86xGII9yPdOHxMeJpvH+g/pd0PPyWJb7HFV0b1fNKTPC435zcjgZ4jqsfGZ9UcJw8PHH/Tzn8iR1UtbLmPl2g1HAyaRPwnaWf5T9fkoH4K4LbAcBYt5Axx6qUmkVjGzn8TSdWedbZ5uadLvw4d79Vew2WtYPDBaByg+nHyWs9jYggBx4j4T3jj8ll4kOMgjZYcmyiijOYzU8k7Dgq+MgSFaqEyOP19VSxDNRMJI2ypIDZCjwr4daxlS1adon7KrcEHgFtEmdZgqwIk/JHjHws/Lq3hAiOqs424lZNFRtXxzyhab6u/WFj02fVaGFvfkU0Jk2qLJIi1pSTMnogKIFAEQXYeaHKeUAThAgwUQKAJ5TANUswoa2kK2o6psh70NOnZzlJ4Y7Tx2/wBlbt+mCfVcx7TY3TUIYbmxK5n/AIkqtdpputsuejtvVs73FZfJnc/dYuPouFh5rBHtxVYIdT85UNX211f9M/JPg/QKa9m7h8Q5ruP2XQYTNgYb81wDPaNjj4pE9Nlo4fMGm7Hg+q0rQ3xkd7iAHCyzzhAVzn/EGjd480NP2tabC/qtCTrR0jWMBh0LOzTHMZtC5jMM7c+SZiZty+yJuHqvA0Nl0XJOwSbSHtslxOPc4HuLdIdJV/2a1O8D3tAgtINwab92mOAdpd5lZ7cKKYiZebudwtwH84I8t3DnGx1NA4uEmdth+VN5Pg1j+mvhsspYepqbqdMgjeQbOa7ntBstOudLR7kBrTa8WPI+Sd9CRNiYDxYkT8L/AFLdSZte4ADSNnHh2H5UZN2WilRJhq0wHkyLaxv2J4t6K1WETpjVHGDrH3P1jmFSrOa2wcSeB0mI9LIBjGtOlxEHfwkFp5iT0QvjE18K+LOp0tAvt4vXZBVAa3+4e3Py5hS1zZ1vEIJ5X2eOhB4LKxVYRe/WSfnCzVG+wGUiTY78Som0/EW8vJKhUsQL9/so6NTck7/zzQDM/Hth1ryqFc3gG/Ja2LA3Kz8PSk67zPJUiSkdNlOAAp6jYkbHZO6nDSOV1BhsYduSlxD4Mi4WWaXRE+nyU2EYWifJFSaHXT1XQLJ9CE6oElQc4ykkM9SBRAqEFEHLtPKJZTgqPUiBToCWUpUcpSnQEmpZma4yGkN3Vyo+AuazDGgOKlklSL4YcmcxmWGe9xJBWXTyDUdWkz8l1j6zzfT/ADsjbTqngI7QudTOxwOdp5PA8dIHoI+6jfldMb0QO7v2XTHD1Bv+UNXk4D0RzD8ZyFbLmi7aLe5NlBWpECGACeDRf1Xbe6YBIY0dYCr6b7A9AFv8hj8bOIo5LUf4nWHM/kq/QyoizGuPYG5XX0sqdUOqp4RwaLmOwsO61IZSZZoA4ARqPcpPI2aUEjk8D7MfrrnwgzpHE8ldxlbRZoA6DlHHqrGKxNSodLWuHGdxbl1WTXxTactk1ah/S1txy53U7bKJUUazodcOJd1gCeXIwpMGWbsNh4i4/MNncqocFWqu/uD3bAQSDOo367KxXxzGxTFMVCCJnh2HZbozezoaOIHu6bpJhxbcgeEgESR0lWaGHYCdUACZvIELCGNY2i4umS+nDQREw7wgHawRVqj3k6iGtn4TaehJKzJDibFXMcO0GnTM8ZaJE9xzVTVqGqInjF/QoMPiaVKNLWdmwTPmrFXFF9jhxp6wVk10Vve9S5zQ4iZu39TSOkz6rNxLKjjDZDTseh6LZoYMA6gI7fsbqTFUQ0eCLHeJsb7n+XTu0LoyRhCxh1ALM95eQNuC0MzxQaCJk8SVmUaoPmhIGxsRXlpMX4LFxWKew2MSt+rQP6eSqVcAH2duLhVg0nsjkTfRpZGzVTDjvCuCsAC0qhklI0gWuM/up8UJdI3hKXZqPRqYUgtkKvXqWhUsue5rjyKsV26tll9mkQe9TKQUBySRQrR6SCiDkkl2HmDhyLUkkgAtSWpJJMCHFOsVhOwwJlySS5s3Z14NIcUwbKSm0t8JdP19UklE6Rq7HH4SqbmO/UAen7pJJUNMVKq0kAi3K/8AstajTbAMRbgEkltIzJkeKqtYdom28qm+g0nU86uQvA8phJJJguini6ZfIBLW8RMEjuBbss4VabJp0TpPF0TKSSRtGdiqoafFUe6BOmABHdZhJZJYBTBvq+Jxm6SScWEkRZcAXhrCXOJEudw3uBz3Wz/T0yS+q97pJIbwHkkktT7FBWamHqUmNkMbtaRMd1LiMwtIsOQv6SkkpmzOq5i7ck9rfZV6+ZGN4mLeSSSaMsycRVBv9VWouMykktrow3stsxFrq3gaoO+xt5pJIQmzSq0RCjbRtdJJAImfRAFlDh6kJJJD9DuqpJJIsdH/2Q=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Скругленный прямоугольник 9">
            <a:hlinkClick r:id="rId3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979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900" y="6599238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Не используя слов, инсценируйте ситуацию «Поведение туристов в природе», выбрав из команды 2-3 человека.</a:t>
            </a:r>
          </a:p>
        </p:txBody>
      </p:sp>
      <p:pic>
        <p:nvPicPr>
          <p:cNvPr id="46082" name="Picture 2" descr="Картинки по запросу удивленный кот | Кот, Животные, Мемы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470" y="2160240"/>
            <a:ext cx="5591060" cy="436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868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66936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Современные хозяйки обязательно на кухне имеют вытяжку или воздухоочиститель. Что предпочтительней с экологической точки зрения?</a:t>
            </a:r>
          </a:p>
        </p:txBody>
      </p:sp>
      <p:pic>
        <p:nvPicPr>
          <p:cNvPr id="53252" name="Picture 4" descr="https://otvet.imgsmail.ru/download/750bc2f2099201df62f21391184f9c5b_i-56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652" y="2564904"/>
            <a:ext cx="6264696" cy="416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кругленный прямоугольник 5">
            <a:hlinkClick r:id="rId3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941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Фото кошки море (107 фото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708920"/>
            <a:ext cx="4320480" cy="4004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66936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/>
              <a:t>Пассажиры круизных лайнеров, которые любят играть в гольф, могут заодно позаботиться и об окружающей среде – одна компания из Германии выпускает специальные мячи для этой игры. Как вы думаете, из чего сделаны эти мячи? </a:t>
            </a:r>
          </a:p>
          <a:p>
            <a:pPr marL="0" indent="0" algn="ctr">
              <a:buNone/>
            </a:pPr>
            <a:r>
              <a:rPr lang="ru-RU" sz="2800" dirty="0" smtClean="0"/>
              <a:t>(</a:t>
            </a:r>
            <a:r>
              <a:rPr lang="ru-RU" sz="2800" dirty="0"/>
              <a:t>Из спрессованного рыбьего корма)</a:t>
            </a:r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02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7900" y="6675438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/>
              <a:t>Какая из известных компаний больше 20 лет назад открыла в разных странах мира пункты приема старых кроссовок, которые затем отправляются на переработку? Измельченные резиновые подошвы поношенной обуви превращаются в беговые дорожки, ткань преобразуют в покрытие для баскетбольных площадок, а средняя часть из </a:t>
            </a:r>
            <a:r>
              <a:rPr lang="ru-RU" sz="2400" dirty="0" err="1"/>
              <a:t>пеноматериала</a:t>
            </a:r>
            <a:r>
              <a:rPr lang="ru-RU" sz="2400" dirty="0"/>
              <a:t> становится покрытием для теннисных кортов. </a:t>
            </a:r>
            <a:endParaRPr lang="ru-RU" sz="2400" dirty="0" smtClean="0"/>
          </a:p>
          <a:p>
            <a:pPr marL="0" indent="0" algn="ctr">
              <a:buNone/>
            </a:pPr>
            <a:r>
              <a:rPr lang="ru-RU" sz="2400" dirty="0" smtClean="0"/>
              <a:t>(</a:t>
            </a:r>
            <a:r>
              <a:rPr lang="ru-RU" sz="2400" dirty="0" err="1"/>
              <a:t>Nike</a:t>
            </a:r>
            <a:r>
              <a:rPr lang="ru-RU" sz="2400" dirty="0"/>
              <a:t>)</a:t>
            </a:r>
          </a:p>
        </p:txBody>
      </p:sp>
      <p:pic>
        <p:nvPicPr>
          <p:cNvPr id="55298" name="Picture 2" descr="Кот учен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339" y="3356992"/>
            <a:ext cx="4175323" cy="3382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984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Эколог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77287"/>
            <a:ext cx="9177909" cy="6608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7944" y="6318448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31229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От каких греческих слов образован термин “Экология</a:t>
            </a:r>
            <a:r>
              <a:rPr lang="ru-RU" dirty="0" smtClean="0"/>
              <a:t>”?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(</a:t>
            </a:r>
            <a:r>
              <a:rPr lang="ru-RU" dirty="0" err="1"/>
              <a:t>oikos</a:t>
            </a:r>
            <a:r>
              <a:rPr lang="ru-RU" dirty="0"/>
              <a:t>-дом, жилище, родина. “Логос” - наука. Наука о местообитании)</a:t>
            </a:r>
          </a:p>
        </p:txBody>
      </p:sp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92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Эколог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702"/>
            <a:ext cx="9144000" cy="6583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8104" y="6313884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Как называются свойства среды обитания, оказывающие какое-либо влияние на живой организм</a:t>
            </a:r>
            <a:r>
              <a:rPr lang="ru-RU" dirty="0" smtClean="0"/>
              <a:t>?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(экологические факторы)</a:t>
            </a:r>
            <a:endParaRPr lang="ru-RU" dirty="0"/>
          </a:p>
        </p:txBody>
      </p:sp>
      <p:sp>
        <p:nvSpPr>
          <p:cNvPr id="6" name="Скругленный прямоугольник 5">
            <a:hlinkClick r:id="rId3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257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Эколог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702"/>
            <a:ext cx="9144000" cy="6583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8900" y="6523038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Как называется состояние организма, при котором жизненные процессы настолько замедляются, что отсутствуют все видимые признаки жизни</a:t>
            </a:r>
            <a:r>
              <a:rPr lang="ru-RU" dirty="0" smtClean="0"/>
              <a:t>?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Анабиоз</a:t>
            </a:r>
            <a:endParaRPr lang="ru-RU" dirty="0"/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Эколог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702"/>
            <a:ext cx="9144000" cy="6583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0" y="6281738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31229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Как называется место, занимаемое видом в биоценозе, включающее комплекс его биоценотических связей и требований к факторам среды</a:t>
            </a:r>
            <a:r>
              <a:rPr lang="ru-RU" dirty="0" smtClean="0"/>
              <a:t>?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(экологическая ниша)</a:t>
            </a:r>
            <a:endParaRPr lang="ru-RU" dirty="0"/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239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Эколог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702"/>
            <a:ext cx="9144000" cy="6583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525344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75245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Назовите фактор, который при определенном наборе условий окружающей среды ограничивает какое-либо проявление жизнедеятельности организмов</a:t>
            </a:r>
            <a:r>
              <a:rPr lang="ru-RU" dirty="0" smtClean="0"/>
              <a:t>?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(лимитирующий фактор)</a:t>
            </a:r>
            <a:endParaRPr lang="ru-RU" dirty="0"/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6797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coportal.info/wp-content/uploads/2018/08/vidy-ecosystem-544x389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6752"/>
            <a:ext cx="9144000" cy="653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0" y="6319838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Форма взаимоотношений, при которой один вид получает какое-либо преимущество, выгоду, не принося другому ни вреда, ни пользы? </a:t>
            </a: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(комменсализм</a:t>
            </a:r>
            <a:r>
              <a:rPr lang="ru-RU" dirty="0"/>
              <a:t>)</a:t>
            </a:r>
          </a:p>
        </p:txBody>
      </p:sp>
      <p:sp>
        <p:nvSpPr>
          <p:cNvPr id="5" name="Скругленный прямоугольник 4">
            <a:hlinkClick r:id="rId4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585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s://ecoportal.info/wp-content/uploads/2018/08/vidy-ecosystem-544x389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6752"/>
            <a:ext cx="9144000" cy="653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666936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9181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Как называется экосистема, созданная человеком? 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(</a:t>
            </a:r>
            <a:r>
              <a:rPr lang="ru-RU" dirty="0" err="1" smtClean="0"/>
              <a:t>агроценоз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Скругленный прямоугольник 4">
            <a:hlinkClick r:id="rId4" action="ppaction://hlinksldjump"/>
          </p:cNvPr>
          <p:cNvSpPr/>
          <p:nvPr/>
        </p:nvSpPr>
        <p:spPr>
          <a:xfrm>
            <a:off x="7092280" y="5805264"/>
            <a:ext cx="1944216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 к выбору вопроса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129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760</Words>
  <Application>Microsoft Office PowerPoint</Application>
  <PresentationFormat>Экран (4:3)</PresentationFormat>
  <Paragraphs>134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«Своя экоигра»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«Своя экоигра»</dc:title>
  <dc:creator>User</dc:creator>
  <cp:lastModifiedBy>User</cp:lastModifiedBy>
  <cp:revision>15</cp:revision>
  <dcterms:created xsi:type="dcterms:W3CDTF">2020-04-13T19:45:40Z</dcterms:created>
  <dcterms:modified xsi:type="dcterms:W3CDTF">2020-04-13T22:17:06Z</dcterms:modified>
</cp:coreProperties>
</file>