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7" r:id="rId3"/>
    <p:sldId id="260" r:id="rId4"/>
    <p:sldId id="286" r:id="rId5"/>
    <p:sldId id="259" r:id="rId6"/>
    <p:sldId id="261" r:id="rId7"/>
    <p:sldId id="265" r:id="rId8"/>
    <p:sldId id="264" r:id="rId9"/>
    <p:sldId id="258" r:id="rId10"/>
    <p:sldId id="263" r:id="rId11"/>
    <p:sldId id="275" r:id="rId12"/>
    <p:sldId id="274" r:id="rId13"/>
    <p:sldId id="276" r:id="rId14"/>
    <p:sldId id="278" r:id="rId15"/>
    <p:sldId id="277" r:id="rId16"/>
    <p:sldId id="279" r:id="rId17"/>
    <p:sldId id="284" r:id="rId18"/>
    <p:sldId id="281" r:id="rId19"/>
    <p:sldId id="280" r:id="rId20"/>
    <p:sldId id="285" r:id="rId21"/>
    <p:sldId id="268" r:id="rId22"/>
    <p:sldId id="270" r:id="rId23"/>
    <p:sldId id="282" r:id="rId24"/>
    <p:sldId id="271" r:id="rId25"/>
    <p:sldId id="283" r:id="rId26"/>
    <p:sldId id="266" r:id="rId27"/>
    <p:sldId id="27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25"/>
    <p:penClr>
      <a:srgbClr val="FF0000"/>
    </p:penClr>
  </p:showPr>
  <p:clrMru>
    <a:srgbClr val="8A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showVal val="1"/>
            <c:showLeaderLines val="1"/>
          </c:dLbls>
          <c:cat>
            <c:strRef>
              <c:f>Лист1!$A$2:$A$6</c:f>
              <c:strCache>
                <c:ptCount val="5"/>
                <c:pt idx="0">
                  <c:v>2011г.</c:v>
                </c:pt>
                <c:pt idx="1">
                  <c:v>2012 г.</c:v>
                </c:pt>
                <c:pt idx="2">
                  <c:v>2013 г.</c:v>
                </c:pt>
                <c:pt idx="3">
                  <c:v>2014 г.</c:v>
                </c:pt>
                <c:pt idx="4">
                  <c:v>2015 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902</c:v>
                </c:pt>
                <c:pt idx="1">
                  <c:v>2292</c:v>
                </c:pt>
                <c:pt idx="2">
                  <c:v>3365</c:v>
                </c:pt>
                <c:pt idx="3">
                  <c:v>2363</c:v>
                </c:pt>
                <c:pt idx="4">
                  <c:v>2155</c:v>
                </c:pt>
              </c:numCache>
            </c:numRef>
          </c:val>
        </c:ser>
      </c:pie3D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perspective val="30"/>
    </c:view3D>
    <c:plotArea>
      <c:layout/>
      <c:bar3DChart>
        <c:barDir val="col"/>
        <c:grouping val="standard"/>
        <c:ser>
          <c:idx val="1"/>
          <c:order val="0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dLbls>
            <c:showVal val="1"/>
          </c:dLbls>
          <c:cat>
            <c:strRef>
              <c:f>Лист1!$A$2:$A$6</c:f>
              <c:strCache>
                <c:ptCount val="5"/>
                <c:pt idx="0">
                  <c:v>2011 г.</c:v>
                </c:pt>
                <c:pt idx="1">
                  <c:v>2012 г.</c:v>
                </c:pt>
                <c:pt idx="2">
                  <c:v>2013 г.</c:v>
                </c:pt>
                <c:pt idx="3">
                  <c:v>2014 г.</c:v>
                </c:pt>
                <c:pt idx="4">
                  <c:v>2015 г.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170589</c:v>
                </c:pt>
                <c:pt idx="1">
                  <c:v>579738</c:v>
                </c:pt>
                <c:pt idx="2">
                  <c:v>921635</c:v>
                </c:pt>
                <c:pt idx="3">
                  <c:v>824206</c:v>
                </c:pt>
                <c:pt idx="4">
                  <c:v>822804</c:v>
                </c:pt>
              </c:numCache>
            </c:numRef>
          </c:val>
        </c:ser>
        <c:shape val="box"/>
        <c:axId val="44671744"/>
        <c:axId val="44673280"/>
        <c:axId val="35257408"/>
      </c:bar3DChart>
      <c:catAx>
        <c:axId val="44671744"/>
        <c:scaling>
          <c:orientation val="minMax"/>
        </c:scaling>
        <c:axPos val="b"/>
        <c:tickLblPos val="nextTo"/>
        <c:crossAx val="44673280"/>
        <c:crosses val="autoZero"/>
        <c:auto val="1"/>
        <c:lblAlgn val="ctr"/>
        <c:lblOffset val="100"/>
      </c:catAx>
      <c:valAx>
        <c:axId val="44673280"/>
        <c:scaling>
          <c:orientation val="minMax"/>
        </c:scaling>
        <c:delete val="1"/>
        <c:axPos val="l"/>
        <c:numFmt formatCode="General" sourceLinked="1"/>
        <c:tickLblPos val="none"/>
        <c:crossAx val="44671744"/>
        <c:crosses val="autoZero"/>
        <c:crossBetween val="between"/>
      </c:valAx>
      <c:serAx>
        <c:axId val="35257408"/>
        <c:scaling>
          <c:orientation val="minMax"/>
        </c:scaling>
        <c:delete val="1"/>
        <c:axPos val="b"/>
        <c:tickLblPos val="none"/>
        <c:crossAx val="44673280"/>
        <c:crosses val="autoZero"/>
      </c:ser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80B6C1-5C3B-4DF5-A570-1B8750590C58}" type="datetimeFigureOut">
              <a:rPr lang="ru-RU" smtClean="0"/>
              <a:pPr/>
              <a:t>15.09.2015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E196-FA8A-4612-A478-7F84CB50097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EE196-FA8A-4612-A478-7F84CB500976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F847F-001C-402A-9E59-302E56328A7B}" type="datetime1">
              <a:rPr lang="ru-RU" smtClean="0"/>
              <a:pPr/>
              <a:t>15.09.2015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14F184-9C14-4839-BC62-86FFF3D1EB5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66E46-3D85-4DAA-A87A-223CE754CD76}" type="datetime1">
              <a:rPr lang="ru-RU" smtClean="0"/>
              <a:pPr/>
              <a:t>15.09.2015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4F184-9C14-4839-BC62-86FFF3D1EB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B6BB9-2762-4511-9B41-47678760E01F}" type="datetime1">
              <a:rPr lang="ru-RU" smtClean="0"/>
              <a:pPr/>
              <a:t>15.09.2015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4F184-9C14-4839-BC62-86FFF3D1EB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F6BEC9-C6A5-4705-83CC-DEBA485B1360}" type="datetime1">
              <a:rPr lang="ru-RU" smtClean="0"/>
              <a:pPr/>
              <a:t>15.09.2015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0914F184-9C14-4839-BC62-86FFF3D1EB5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CF2AE-D353-4F33-A081-17FD64EF86B4}" type="datetime1">
              <a:rPr lang="ru-RU" smtClean="0"/>
              <a:pPr/>
              <a:t>15.09.2015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4F184-9C14-4839-BC62-86FFF3D1EB5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9994E-8EC7-4445-AE14-BE32BB1377B4}" type="datetime1">
              <a:rPr lang="ru-RU" smtClean="0"/>
              <a:pPr/>
              <a:t>15.09.2015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4F184-9C14-4839-BC62-86FFF3D1EB5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4F184-9C14-4839-BC62-86FFF3D1EB5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48C40-3257-4A15-9E04-4740BBE4CE15}" type="datetime1">
              <a:rPr lang="ru-RU" smtClean="0"/>
              <a:pPr/>
              <a:t>15.09.2015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BEF1A-A3EF-4330-B193-82961039B23E}" type="datetime1">
              <a:rPr lang="ru-RU" smtClean="0"/>
              <a:pPr/>
              <a:t>15.09.2015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4F184-9C14-4839-BC62-86FFF3D1EB5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4374A-35EB-4B21-9DEA-D6B2E69BA2D6}" type="datetime1">
              <a:rPr lang="ru-RU" smtClean="0"/>
              <a:pPr/>
              <a:t>15.09.2015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4F184-9C14-4839-BC62-86FFF3D1EB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A857527-C539-4642-84C9-0F90B7114959}" type="datetime1">
              <a:rPr lang="ru-RU" smtClean="0"/>
              <a:pPr/>
              <a:t>15.09.2015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914F184-9C14-4839-BC62-86FFF3D1EB5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8042-BD27-4BDC-AD55-26A6374E4CDA}" type="datetime1">
              <a:rPr lang="ru-RU" smtClean="0"/>
              <a:pPr/>
              <a:t>15.09.2015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14F184-9C14-4839-BC62-86FFF3D1EB5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3963F47-AF62-47A2-B270-74F069684123}" type="datetime1">
              <a:rPr lang="ru-RU" smtClean="0"/>
              <a:pPr/>
              <a:t>15.09.2015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0914F184-9C14-4839-BC62-86FFF3D1EB5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ninasid.blogspot.com/2012/03/blog-post.html" TargetMode="External"/><Relationship Id="rId3" Type="http://schemas.openxmlformats.org/officeDocument/2006/relationships/image" Target="../media/image104.png"/><Relationship Id="rId7" Type="http://schemas.openxmlformats.org/officeDocument/2006/relationships/hyperlink" Target="http://ninasid.blogspot.com/2010/03/blog-post_22.html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ninasid.blogspot.com/2010/12/blog-post.html" TargetMode="External"/><Relationship Id="rId5" Type="http://schemas.openxmlformats.org/officeDocument/2006/relationships/hyperlink" Target="http://ninasid.blogspot.com/2010/05/blog-post_26.html" TargetMode="External"/><Relationship Id="rId4" Type="http://schemas.openxmlformats.org/officeDocument/2006/relationships/hyperlink" Target="http://ninasid.blogspot.com/2010/05/blog-post.html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8.jpeg"/><Relationship Id="rId4" Type="http://schemas.openxmlformats.org/officeDocument/2006/relationships/image" Target="../media/image10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3.wmf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P1040206.JPG"/>
          <p:cNvPicPr>
            <a:picLocks noChangeAspect="1"/>
          </p:cNvPicPr>
          <p:nvPr/>
        </p:nvPicPr>
        <p:blipFill>
          <a:blip r:embed="rId3" cstate="print">
            <a:lum bright="-9000" contrast="-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16130" y="1571612"/>
            <a:ext cx="852787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ИНФОРМАЦИОННО-ВОСПИТАТЕЛЬНЫЙ</a:t>
            </a:r>
          </a:p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ЦЕНТР </a:t>
            </a:r>
          </a:p>
          <a:p>
            <a:pPr algn="ctr"/>
            <a:r>
              <a:rPr lang="ru-RU" sz="4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«ОСТРОВ СОКРОВИЩ»</a:t>
            </a:r>
            <a:endParaRPr lang="en-US" sz="4800" b="1" spc="50" dirty="0" smtClean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28662" y="4000504"/>
            <a:ext cx="7643866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/>
            <a:r>
              <a:rPr lang="ru-RU" sz="28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Библиотека!</a:t>
            </a:r>
          </a:p>
          <a:p>
            <a:pPr algn="ctr" fontAlgn="base"/>
            <a:r>
              <a:rPr lang="ru-RU" sz="28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Ты созвездье книг,</a:t>
            </a:r>
          </a:p>
          <a:p>
            <a:pPr algn="ctr" fontAlgn="base"/>
            <a:r>
              <a:rPr lang="ru-RU" sz="28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Свеченье мыслей, чувств и нравов разных.</a:t>
            </a:r>
          </a:p>
          <a:p>
            <a:pPr algn="ctr" fontAlgn="base"/>
            <a:r>
              <a:rPr lang="ru-RU" sz="28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И люди здесь, воспринимая их,</a:t>
            </a:r>
          </a:p>
          <a:p>
            <a:pPr algn="ctr" fontAlgn="base"/>
            <a:r>
              <a:rPr lang="ru-RU" sz="28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Переживают настоящий праздник.</a:t>
            </a:r>
            <a:endParaRPr lang="ru-RU" sz="28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7" name="Picture 3" descr="D:\картинки интернет\совы\k6lbeuoq857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57166"/>
            <a:ext cx="2260894" cy="1714512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14F184-9C14-4839-BC62-86FFF3D1EB55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  <p:transition advTm="12792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71604" y="142852"/>
            <a:ext cx="7158030" cy="989012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ЕГО ВЕЛИЧЕСТВО- БАЛ!</a:t>
            </a:r>
            <a:endParaRPr lang="ru-RU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0166" y="1071546"/>
            <a:ext cx="6912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Ежегодный Пушкинский литературно-художественный праздник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Открытие нового творческого сезона в театре книги «Свеча»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7890" name="Picture 2" descr="C:\Users\Библиотека\Pictures\2013-10-17 17.10.13. Его величество-бал!\пушкинский бал 17.10.13\IMG_0918.JPG"/>
          <p:cNvPicPr>
            <a:picLocks noChangeAspect="1" noChangeArrowheads="1"/>
          </p:cNvPicPr>
          <p:nvPr/>
        </p:nvPicPr>
        <p:blipFill>
          <a:blip r:embed="rId2" cstate="print"/>
          <a:srcRect r="11826"/>
          <a:stretch>
            <a:fillRect/>
          </a:stretch>
        </p:blipFill>
        <p:spPr bwMode="auto">
          <a:xfrm>
            <a:off x="214282" y="214290"/>
            <a:ext cx="1357322" cy="1154526"/>
          </a:xfrm>
          <a:prstGeom prst="ellipse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7892" name="Picture 4" descr="C:\Users\Библиотека\Pictures\2013-10-17 17.10.13. Его величество-бал!\пушкинский бал 17.10.13\IMG_09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1928802"/>
            <a:ext cx="2595582" cy="1946686"/>
          </a:xfrm>
          <a:prstGeom prst="rect">
            <a:avLst/>
          </a:prstGeom>
          <a:noFill/>
          <a:ln w="508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37893" name="Picture 5" descr="C:\Users\Библиотека\Pictures\2013-10-17 17.10.13. Его величество-бал!\пушкинский бал 17.10.13\IMG_09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928802"/>
            <a:ext cx="2571769" cy="1928827"/>
          </a:xfrm>
          <a:prstGeom prst="rect">
            <a:avLst/>
          </a:prstGeom>
          <a:noFill/>
          <a:ln w="508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37894" name="Picture 6" descr="C:\Users\Библиотека\Pictures\2013-10-17 17.10.13. Его величество-бал!\пушкинский бал 17.10.13\IMG_09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9" y="4143380"/>
            <a:ext cx="2571768" cy="1928826"/>
          </a:xfrm>
          <a:prstGeom prst="rect">
            <a:avLst/>
          </a:prstGeom>
          <a:noFill/>
          <a:ln w="508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37896" name="Picture 8" descr="C:\Users\Библиотека\Pictures\2013-10-17 17.10.13. Его величество-бал!\пушкинский бал 17.10.13\IMG_09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4214818"/>
            <a:ext cx="2571767" cy="1928826"/>
          </a:xfrm>
          <a:prstGeom prst="rect">
            <a:avLst/>
          </a:prstGeom>
          <a:noFill/>
          <a:ln w="508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37898" name="Picture 10" descr="C:\Users\Библиотека\Pictures\2013-10-17 17.10.13. Его величество-бал!\пушкинский бал 17.10.13\IMG_09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4214818"/>
            <a:ext cx="2571768" cy="1928826"/>
          </a:xfrm>
          <a:prstGeom prst="rect">
            <a:avLst/>
          </a:prstGeom>
          <a:noFill/>
          <a:ln w="508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37899" name="Picture 11" descr="C:\Users\Библиотека\Pictures\2013-10-17 17.10.13. Его величество-бал!\пушкинский бал 17.10.13\IMG_094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15074" y="1910942"/>
            <a:ext cx="2578108" cy="1933581"/>
          </a:xfrm>
          <a:prstGeom prst="rect">
            <a:avLst/>
          </a:prstGeom>
          <a:noFill/>
          <a:ln w="50800" cmpd="thinThick">
            <a:solidFill>
              <a:schemeClr val="accent1">
                <a:lumMod val="50000"/>
              </a:schemeClr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3500430" y="6215082"/>
            <a:ext cx="2293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17 октября 2013 года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F90FB-DF4E-43AD-8FF9-E0FE343F200B}" type="slidenum">
              <a:rPr lang="ru-RU" smtClean="0"/>
              <a:pPr/>
              <a:t>10</a:t>
            </a:fld>
            <a:endParaRPr lang="ru-RU" dirty="0"/>
          </a:p>
        </p:txBody>
      </p:sp>
    </p:spTree>
  </p:cSld>
  <p:clrMapOvr>
    <a:masterClrMapping/>
  </p:clrMapOvr>
  <p:transition advTm="11279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Сергей Женовач воплотил на сцене &quot;Записные книжки&quot; Чехова РИ…"/>
          <p:cNvPicPr>
            <a:picLocks noChangeAspect="1" noChangeArrowheads="1"/>
          </p:cNvPicPr>
          <p:nvPr/>
        </p:nvPicPr>
        <p:blipFill>
          <a:blip r:embed="rId2" cstate="print">
            <a:lum bright="21000" contrast="-37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14290"/>
            <a:ext cx="8229600" cy="11430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ГОД ЛИТЕРАТУРЫ В РОССИИ</a:t>
            </a:r>
            <a:endParaRPr lang="ru-RU" sz="4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943A-4588-4AF9-8D4D-2D16B5A3FE2B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7" name="Рисунок 6" descr="Стартовал 2015_Год Литературы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1785926"/>
            <a:ext cx="6205286" cy="4357718"/>
          </a:xfrm>
          <a:prstGeom prst="rect">
            <a:avLst/>
          </a:prstGeom>
          <a:ln w="190500" cap="sq">
            <a:solidFill>
              <a:srgbClr val="C0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Tm="69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928662" y="142852"/>
            <a:ext cx="8215338" cy="989012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 fontScale="850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rPr>
              <a:t>Как в Болдино листья летели в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rPr>
              <a:t>                   б</a:t>
            </a:r>
            <a:r>
              <a:rPr kumimoji="0" lang="ru-RU" sz="3600" b="1" i="0" u="none" strike="noStrike" kern="1200" cap="none" spc="50" normalizeH="0" baseline="0" noProof="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ессмертие</a:t>
            </a:r>
            <a:r>
              <a:rPr kumimoji="0" lang="ru-RU" sz="3600" b="1" i="0" u="none" strike="noStrike" kern="1200" cap="none" spc="50" normalizeH="0" baseline="0" noProof="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– лист за листом…</a:t>
            </a:r>
            <a:endParaRPr kumimoji="0" lang="ru-RU" sz="3600" b="1" i="0" u="none" strike="noStrike" kern="1200" cap="none" spc="50" normalizeH="0" baseline="0" noProof="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57194" y="1214422"/>
            <a:ext cx="77868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Ежегодный Пушкинский литературно-художественный праздник</a:t>
            </a:r>
          </a:p>
        </p:txBody>
      </p:sp>
      <p:pic>
        <p:nvPicPr>
          <p:cNvPr id="1028" name="Picture 4" descr="D:\Учетные записи\kien\Изображения\Болдинская осень театр Свеча 14.10.14\DSCF12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1857364"/>
            <a:ext cx="2619393" cy="1964545"/>
          </a:xfrm>
          <a:prstGeom prst="rect">
            <a:avLst/>
          </a:prstGeom>
          <a:noFill/>
          <a:ln w="381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1029" name="Picture 5" descr="D:\Учетные записи\kien\Изображения\Болдинская осень театр Свеча 14.10.14\DSCF12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4214818"/>
            <a:ext cx="2571768" cy="1928826"/>
          </a:xfrm>
          <a:prstGeom prst="rect">
            <a:avLst/>
          </a:prstGeom>
          <a:noFill/>
          <a:ln w="381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1030" name="Picture 6" descr="D:\Учетные записи\kien\Изображения\Болдинская осень театр Свеча 14.10.14\DSCF12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857364"/>
            <a:ext cx="2571768" cy="1928826"/>
          </a:xfrm>
          <a:prstGeom prst="rect">
            <a:avLst/>
          </a:prstGeom>
          <a:noFill/>
          <a:ln w="381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1031" name="Picture 7" descr="D:\Учетные записи\kien\Изображения\Болдинская осень театр Свеча 14.10.14\DSCF12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4214818"/>
            <a:ext cx="2571768" cy="1928826"/>
          </a:xfrm>
          <a:prstGeom prst="rect">
            <a:avLst/>
          </a:prstGeom>
          <a:noFill/>
          <a:ln w="381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1032" name="Picture 8" descr="D:\Учетные записи\kien\Изображения\Болдинская осень театр Свеча 14.10.14\DSCF12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4143380"/>
            <a:ext cx="2571769" cy="1928826"/>
          </a:xfrm>
          <a:prstGeom prst="rect">
            <a:avLst/>
          </a:prstGeom>
          <a:noFill/>
          <a:ln w="381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1033" name="Picture 9" descr="D:\Учетные записи\kien\Изображения\Болдинская осень театр Свеча 14.10.14\DSCF121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1857364"/>
            <a:ext cx="2643206" cy="1982405"/>
          </a:xfrm>
          <a:prstGeom prst="rect">
            <a:avLst/>
          </a:prstGeom>
          <a:noFill/>
          <a:ln w="381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1034" name="Picture 10" descr="D:\Учетные записи\kien\Рабочий стол\ddbc3c3009f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1628788" cy="10341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3286116" y="6357958"/>
            <a:ext cx="2413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14 октября 2014 года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4F184-9C14-4839-BC62-86FFF3D1EB55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  <p:transition advTm="5382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785918" y="0"/>
            <a:ext cx="7358082" cy="84616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rPr>
              <a:t>Страницы мятежной жизни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28794" y="857232"/>
            <a:ext cx="7072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Литературно-музыкальная композиция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к 200-летию со дня рождения М.Ю.Лермонтова</a:t>
            </a:r>
          </a:p>
        </p:txBody>
      </p:sp>
      <p:pic>
        <p:nvPicPr>
          <p:cNvPr id="1034" name="Picture 10" descr="D:\Учетные записи\kien\Рабочий стол\ddbc3c3009f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1628788" cy="10341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3286116" y="6357958"/>
            <a:ext cx="2443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28 октября 2014 года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D:\Учетные записи\kien\Изображения\200 -летие Лермонтова 28.10.14\DSCF16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1714488"/>
            <a:ext cx="2595580" cy="1946685"/>
          </a:xfrm>
          <a:prstGeom prst="rect">
            <a:avLst/>
          </a:prstGeom>
          <a:noFill/>
          <a:ln w="381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2051" name="Picture 3" descr="D:\Учетные записи\kien\Изображения\200 -летие Лермонтова 28.10.14\DSCF16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714488"/>
            <a:ext cx="2643206" cy="1982405"/>
          </a:xfrm>
          <a:prstGeom prst="rect">
            <a:avLst/>
          </a:prstGeom>
          <a:noFill/>
          <a:ln w="381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2052" name="Picture 4" descr="D:\Учетные записи\kien\Изображения\200 -летие Лермонтова 28.10.14\DSCF16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000504"/>
            <a:ext cx="2643173" cy="1982380"/>
          </a:xfrm>
          <a:prstGeom prst="rect">
            <a:avLst/>
          </a:prstGeom>
          <a:noFill/>
          <a:ln w="381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2053" name="Picture 5" descr="D:\Учетные записи\kien\Изображения\200 -летие Лермонтова 28.10.14\DSCF16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1714488"/>
            <a:ext cx="2667019" cy="2000264"/>
          </a:xfrm>
          <a:prstGeom prst="rect">
            <a:avLst/>
          </a:prstGeom>
          <a:noFill/>
          <a:ln w="381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2054" name="Picture 6" descr="D:\Учетные записи\kien\Изображения\200 -летие Лермонтова 28.10.14\DSCF166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0" y="4018388"/>
            <a:ext cx="2643174" cy="1982380"/>
          </a:xfrm>
          <a:prstGeom prst="rect">
            <a:avLst/>
          </a:prstGeom>
          <a:noFill/>
          <a:ln w="381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2055" name="Picture 7" descr="D:\Учетные записи\kien\Изображения\200 -летие Лермонтова 28.10.14\DSCF167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7554" y="4000504"/>
            <a:ext cx="2643206" cy="1982405"/>
          </a:xfrm>
          <a:prstGeom prst="rect">
            <a:avLst/>
          </a:prstGeom>
          <a:noFill/>
          <a:ln w="38100" cmpd="thinThick">
            <a:solidFill>
              <a:schemeClr val="accent1">
                <a:lumMod val="50000"/>
              </a:schemeClr>
            </a:solidFill>
          </a:ln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4F184-9C14-4839-BC62-86FFF3D1EB55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  <p:transition advTm="5756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785918" y="0"/>
            <a:ext cx="7358082" cy="84616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rPr>
              <a:t>Путешествие в мир Чехова</a:t>
            </a:r>
          </a:p>
        </p:txBody>
      </p:sp>
      <p:pic>
        <p:nvPicPr>
          <p:cNvPr id="1034" name="Picture 10" descr="D:\Учетные записи\kien\Рабочий стол\ddbc3c3009f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1628788" cy="10341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3571868" y="6143644"/>
            <a:ext cx="2137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19 марта 2015 года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D:\Учетные записи\kien\Рабочий стол\путешествие в мир чехова 19.03.15 4-5 классы\DSCF43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714488"/>
            <a:ext cx="2428860" cy="1821645"/>
          </a:xfrm>
          <a:prstGeom prst="rect">
            <a:avLst/>
          </a:prstGeom>
          <a:noFill/>
          <a:ln w="381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1028" name="Picture 4" descr="D:\Учетные записи\kien\Рабочий стол\путешествие в мир чехова 19.03.15 4-5 классы\DSCF43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143380"/>
            <a:ext cx="2500298" cy="1875224"/>
          </a:xfrm>
          <a:prstGeom prst="rect">
            <a:avLst/>
          </a:prstGeom>
          <a:noFill/>
          <a:ln w="381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1029" name="Picture 5" descr="D:\Учетные записи\kien\Рабочий стол\путешествие в мир чехова 19.03.15 4-5 классы\DSCF43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1714488"/>
            <a:ext cx="2428860" cy="1821645"/>
          </a:xfrm>
          <a:prstGeom prst="rect">
            <a:avLst/>
          </a:prstGeom>
          <a:noFill/>
          <a:ln w="381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1030" name="Picture 6" descr="D:\Учетные записи\kien\Рабочий стол\путешествие в мир чехова 19.03.15 4-5 классы\DSCF43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4357694"/>
            <a:ext cx="2428860" cy="1821645"/>
          </a:xfrm>
          <a:prstGeom prst="rect">
            <a:avLst/>
          </a:prstGeom>
          <a:noFill/>
          <a:ln w="381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1031" name="Picture 7" descr="D:\Учетные записи\kien\Рабочий стол\путешествие в мир чехова 19.03.15 4-5 классы\DSCF433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1928802"/>
            <a:ext cx="3000364" cy="2250273"/>
          </a:xfrm>
          <a:prstGeom prst="rect">
            <a:avLst/>
          </a:prstGeom>
          <a:noFill/>
          <a:ln w="38100" cmpd="thinThick">
            <a:solidFill>
              <a:schemeClr val="accent1">
                <a:lumMod val="50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071802" y="4643446"/>
            <a:ext cx="30718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rgbClr val="002060"/>
                </a:solidFill>
              </a:rPr>
              <a:t>Хочется мне верить, - не напрасно</a:t>
            </a:r>
          </a:p>
          <a:p>
            <a:r>
              <a:rPr lang="ru-RU" sz="1400" i="1" dirty="0" smtClean="0">
                <a:solidFill>
                  <a:srgbClr val="002060"/>
                </a:solidFill>
              </a:rPr>
              <a:t>Жил когда-то честно, не спеша-</a:t>
            </a:r>
          </a:p>
          <a:p>
            <a:r>
              <a:rPr lang="ru-RU" sz="1400" i="1" dirty="0" smtClean="0">
                <a:solidFill>
                  <a:srgbClr val="002060"/>
                </a:solidFill>
              </a:rPr>
              <a:t>Человек, в котором все прекрасно-</a:t>
            </a:r>
          </a:p>
          <a:p>
            <a:r>
              <a:rPr lang="ru-RU" sz="1400" i="1" dirty="0" smtClean="0">
                <a:solidFill>
                  <a:srgbClr val="002060"/>
                </a:solidFill>
              </a:rPr>
              <a:t>И лицо, и мысли , и душа! </a:t>
            </a:r>
            <a:endParaRPr lang="ru-RU" sz="1400" i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472" y="3571876"/>
            <a:ext cx="2143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</a:rPr>
              <a:t>«Детвора» – 4в класс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0034" y="6072206"/>
            <a:ext cx="2143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</a:rPr>
              <a:t>«Мальчики» – 4б класс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00826" y="3571876"/>
            <a:ext cx="2143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</a:rPr>
              <a:t>«Ванька» – 4а класс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928794" y="857232"/>
            <a:ext cx="7072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Литературный праздник,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посвященный 155-летию со дня рождения А.П.Чехова</a:t>
            </a: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4F184-9C14-4839-BC62-86FFF3D1EB55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  <p:transition advTm="7332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785918" y="0"/>
            <a:ext cx="7358082" cy="84616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rPr>
              <a:t>Живая классика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28794" y="857232"/>
            <a:ext cx="7072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Муниципальный этап</a:t>
            </a:r>
            <a:r>
              <a:rPr lang="en-US" b="1" dirty="0" smtClean="0">
                <a:solidFill>
                  <a:srgbClr val="002060"/>
                </a:solidFill>
              </a:rPr>
              <a:t> IV</a:t>
            </a:r>
            <a:r>
              <a:rPr lang="ru-RU" b="1" dirty="0" smtClean="0">
                <a:solidFill>
                  <a:srgbClr val="002060"/>
                </a:solidFill>
              </a:rPr>
              <a:t> Всероссийского конкурса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юных чтецов  «Живая классика»</a:t>
            </a:r>
          </a:p>
        </p:txBody>
      </p:sp>
      <p:pic>
        <p:nvPicPr>
          <p:cNvPr id="1034" name="Picture 10" descr="D:\Учетные записи\kien\Рабочий стол\ddbc3c3009f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1628788" cy="10341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3286116" y="6357958"/>
            <a:ext cx="21238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12 марта 2015 года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075" name="Picture 3" descr="D:\Учетные записи\kien\Изображения\Живая классика 12.03.15\Живая классика 2015-районный этап\DSCF38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214818"/>
            <a:ext cx="2500330" cy="1875247"/>
          </a:xfrm>
          <a:prstGeom prst="rect">
            <a:avLst/>
          </a:prstGeom>
          <a:noFill/>
          <a:ln w="381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3077" name="Picture 5" descr="D:\Учетные записи\kien\Изображения\Живая классика 12.03.15\Живая классика 2015-районный этап\DSCF39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1785926"/>
            <a:ext cx="2643174" cy="1982381"/>
          </a:xfrm>
          <a:prstGeom prst="rect">
            <a:avLst/>
          </a:prstGeom>
          <a:noFill/>
          <a:ln w="381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3078" name="Picture 6" descr="D:\Учетные записи\kien\Изображения\Живая классика 12.03.15\Живая классика 2015-районный этап\DSCF39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4071942"/>
            <a:ext cx="2666987" cy="2000240"/>
          </a:xfrm>
          <a:prstGeom prst="rect">
            <a:avLst/>
          </a:prstGeom>
          <a:noFill/>
          <a:ln w="381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3079" name="Picture 7" descr="D:\Учетные записи\kien\Изображения\Живая классика 12.03.15\DSCF39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4143380"/>
            <a:ext cx="2643174" cy="1982381"/>
          </a:xfrm>
          <a:prstGeom prst="rect">
            <a:avLst/>
          </a:prstGeom>
          <a:noFill/>
          <a:ln w="381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3081" name="Picture 9" descr="D:\Учетные записи\kien\Изображения\Живая классика 12.03.15\DSCF387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1785926"/>
            <a:ext cx="2595581" cy="1946686"/>
          </a:xfrm>
          <a:prstGeom prst="rect">
            <a:avLst/>
          </a:prstGeom>
          <a:noFill/>
          <a:ln w="381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3082" name="Picture 10" descr="D:\Учетные записи\kien\Изображения\Живая классика 12.03.15\DSCF387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20" y="1785926"/>
            <a:ext cx="2571736" cy="1928802"/>
          </a:xfrm>
          <a:prstGeom prst="rect">
            <a:avLst/>
          </a:prstGeom>
          <a:noFill/>
          <a:ln w="38100" cmpd="thinThick">
            <a:solidFill>
              <a:schemeClr val="accent1">
                <a:lumMod val="50000"/>
              </a:schemeClr>
            </a:solidFill>
          </a:ln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4F184-9C14-4839-BC62-86FFF3D1EB55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  <p:transition advTm="10826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D:\Учетные записи\kien\Рабочий стол\70_let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1452"/>
            <a:ext cx="9144000" cy="674654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1270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4F184-9C14-4839-BC62-86FFF3D1EB55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  <p:transition advTm="10639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4F184-9C14-4839-BC62-86FFF3D1EB55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3" name="Picture 4" descr="D:\Учетные записи\kien\Рабочий стол\70_let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1928826" cy="144610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1026" name="Picture 2" descr="D:\Учетные записи\kien\Рабочий стол\биб-ка фото2015\DSCF34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1571612"/>
            <a:ext cx="6000760" cy="4500570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571736" y="214290"/>
            <a:ext cx="6572264" cy="631846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rPr>
              <a:t>«Память стучится в сердца»</a:t>
            </a:r>
          </a:p>
        </p:txBody>
      </p:sp>
      <p:pic>
        <p:nvPicPr>
          <p:cNvPr id="1028" name="Picture 4" descr="D:\Учетные записи\kien\Изображения\Фото мер-тий 2012-2013\Блокада-фото 25.01.13\IMG_0528.JPG"/>
          <p:cNvPicPr>
            <a:picLocks noChangeAspect="1" noChangeArrowheads="1"/>
          </p:cNvPicPr>
          <p:nvPr/>
        </p:nvPicPr>
        <p:blipFill>
          <a:blip r:embed="rId4" cstate="print"/>
          <a:srcRect l="27344" r="27343" b="3125"/>
          <a:stretch>
            <a:fillRect/>
          </a:stretch>
        </p:blipFill>
        <p:spPr bwMode="auto">
          <a:xfrm>
            <a:off x="214282" y="2071678"/>
            <a:ext cx="2539514" cy="4071966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142844" y="6143644"/>
            <a:ext cx="27146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«Был город – фронт, была блокада»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857488" y="928670"/>
            <a:ext cx="59293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Книжно-музейная выставка, посвященная 71 годовщине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полного снятия блокады Ленинграда</a:t>
            </a:r>
          </a:p>
        </p:txBody>
      </p:sp>
    </p:spTree>
  </p:cSld>
  <p:clrMapOvr>
    <a:masterClrMapping/>
  </p:clrMapOvr>
  <p:transition advTm="11373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Учетные записи\kien\Рабочий стол\70_let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14290"/>
            <a:ext cx="1928826" cy="144610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softEdge rad="31750"/>
          </a:effec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357422" y="285728"/>
            <a:ext cx="6572264" cy="84616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rPr>
              <a:t>«Имя твое неизвестно,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rPr>
              <a:t>подвиг твой бессмертен…»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71670" y="1142984"/>
            <a:ext cx="7072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Информационно-познавательный час мужества,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посвященный Дню неизвестного солдата.</a:t>
            </a:r>
          </a:p>
        </p:txBody>
      </p:sp>
      <p:pic>
        <p:nvPicPr>
          <p:cNvPr id="1026" name="Picture 2" descr="D:\Учетные записи\kien\Изображения\4.12.14 День памяти неизвестного солдата\DSCF24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2143116"/>
            <a:ext cx="2643174" cy="1982381"/>
          </a:xfrm>
          <a:prstGeom prst="rect">
            <a:avLst/>
          </a:prstGeom>
          <a:noFill/>
          <a:ln w="381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1027" name="Picture 3" descr="D:\Учетные записи\kien\Изображения\4.12.14 День памяти неизвестного солдата\DSCF24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429132"/>
            <a:ext cx="2571767" cy="1928826"/>
          </a:xfrm>
          <a:prstGeom prst="rect">
            <a:avLst/>
          </a:prstGeom>
          <a:noFill/>
          <a:ln w="381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1028" name="Picture 4" descr="D:\Учетные записи\kien\Изображения\4.12.14 День памяти неизвестного солдата\DSCF24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143116"/>
            <a:ext cx="2571736" cy="1928802"/>
          </a:xfrm>
          <a:prstGeom prst="rect">
            <a:avLst/>
          </a:prstGeom>
          <a:noFill/>
          <a:ln w="381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1030" name="Picture 6" descr="D:\Учетные записи\kien\Изображения\4.12.14 День памяти неизвестного солдата\DSCF24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2143116"/>
            <a:ext cx="2571736" cy="1928802"/>
          </a:xfrm>
          <a:prstGeom prst="rect">
            <a:avLst/>
          </a:prstGeom>
          <a:noFill/>
          <a:ln w="381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1031" name="Picture 7" descr="D:\Учетные записи\kien\Изображения\4.12.14 День памяти неизвестного солдата\DSCF24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12" y="4357694"/>
            <a:ext cx="2571736" cy="1928802"/>
          </a:xfrm>
          <a:prstGeom prst="rect">
            <a:avLst/>
          </a:prstGeom>
          <a:noFill/>
          <a:ln w="381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1032" name="Picture 8" descr="D:\Учетные записи\kien\Изображения\4.12.14 День памяти неизвестного солдата\DSCF243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7554" y="4357694"/>
            <a:ext cx="2571769" cy="1928826"/>
          </a:xfrm>
          <a:prstGeom prst="rect">
            <a:avLst/>
          </a:prstGeom>
          <a:noFill/>
          <a:ln w="38100" cmpd="thinThick">
            <a:solidFill>
              <a:schemeClr val="accent1">
                <a:lumMod val="50000"/>
              </a:schemeClr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3428992" y="6357958"/>
            <a:ext cx="2314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4 декабря 2014 года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4F184-9C14-4839-BC62-86FFF3D1EB55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  <p:transition advTm="9079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Учетные записи\kien\Рабочий стол\70_let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1810407" cy="1357322"/>
          </a:xfrm>
          <a:prstGeom prst="rect">
            <a:avLst/>
          </a:prstGeom>
          <a:noFill/>
          <a:ln w="38100" cap="sq" cmpd="thinThick">
            <a:solidFill>
              <a:schemeClr val="accent1">
                <a:lumMod val="5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31750"/>
          </a:effec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285984" y="214290"/>
            <a:ext cx="6858016" cy="84616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 fontScale="775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rPr>
              <a:t>Каждый, защищавший </a:t>
            </a:r>
            <a:r>
              <a:rPr lang="ru-RU" sz="36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rPr>
              <a:t>Лениград</a:t>
            </a:r>
            <a:r>
              <a:rPr lang="ru-RU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rPr>
              <a:t>не просто горожанин, а солдат!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14546" y="1071546"/>
            <a:ext cx="67866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Урок  мужества, посвященный,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71-й годовщине полного снятия блокады  Ленинграда.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28992" y="5357826"/>
            <a:ext cx="2285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27 января 2015 года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1" name="Picture 3" descr="D:\Учетные записи\kien\Изображения\27 января 2015г.Блокада-фото\DSCF3379.JPG"/>
          <p:cNvPicPr>
            <a:picLocks noChangeAspect="1" noChangeArrowheads="1"/>
          </p:cNvPicPr>
          <p:nvPr/>
        </p:nvPicPr>
        <p:blipFill>
          <a:blip r:embed="rId3" cstate="print"/>
          <a:srcRect l="6818" r="11363"/>
          <a:stretch>
            <a:fillRect/>
          </a:stretch>
        </p:blipFill>
        <p:spPr bwMode="auto">
          <a:xfrm>
            <a:off x="3071802" y="2500306"/>
            <a:ext cx="2961460" cy="2714644"/>
          </a:xfrm>
          <a:prstGeom prst="rect">
            <a:avLst/>
          </a:prstGeom>
          <a:noFill/>
          <a:ln w="381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2052" name="Picture 4" descr="D:\Учетные записи\kien\Изображения\27 января 2015г.Блокада-фото\DSCF33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214554"/>
            <a:ext cx="2667018" cy="2000264"/>
          </a:xfrm>
          <a:prstGeom prst="rect">
            <a:avLst/>
          </a:prstGeom>
          <a:noFill/>
          <a:ln w="381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2054" name="Picture 6" descr="D:\Учетные записи\kien\Изображения\4.12.14 День памяти неизвестного солдата\DSCF24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4572008"/>
            <a:ext cx="2667019" cy="2000264"/>
          </a:xfrm>
          <a:prstGeom prst="rect">
            <a:avLst/>
          </a:prstGeom>
          <a:noFill/>
          <a:ln w="381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2055" name="Picture 7" descr="D:\Учетные записи\kien\Изображения\27 января 2015г.Блокада-фото\DSCF336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2071678"/>
            <a:ext cx="2786050" cy="2089538"/>
          </a:xfrm>
          <a:prstGeom prst="rect">
            <a:avLst/>
          </a:prstGeom>
          <a:noFill/>
          <a:ln w="381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2056" name="Picture 8" descr="D:\Учетные записи\kien\Изображения\4.12.14 День памяти неизвестного солдата\DSCF24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4500570"/>
            <a:ext cx="2643174" cy="1982381"/>
          </a:xfrm>
          <a:prstGeom prst="rect">
            <a:avLst/>
          </a:prstGeom>
          <a:noFill/>
          <a:ln w="38100" cmpd="thinThick">
            <a:solidFill>
              <a:schemeClr val="accent1">
                <a:lumMod val="50000"/>
              </a:schemeClr>
            </a:solidFill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4F184-9C14-4839-BC62-86FFF3D1EB55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  <p:transition advTm="10764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428992" y="1714488"/>
            <a:ext cx="2786082" cy="1643074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Библиотека –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Информационно-</a:t>
            </a:r>
          </a:p>
          <a:p>
            <a:pPr algn="ctr">
              <a:buNone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воспитательный</a:t>
            </a:r>
          </a:p>
          <a:p>
            <a:pPr algn="ctr">
              <a:buNone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Центр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500042"/>
            <a:ext cx="7286676" cy="857256"/>
          </a:xfrm>
        </p:spPr>
        <p:txBody>
          <a:bodyPr>
            <a:normAutofit fontScale="90000"/>
          </a:bodyPr>
          <a:lstStyle/>
          <a:p>
            <a:r>
              <a:rPr lang="ru-RU" sz="4400" b="1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</a:t>
            </a:r>
            <a:br>
              <a:rPr lang="ru-RU" sz="4400" b="1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400" b="1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4400" b="1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400" b="1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4400" b="1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«ОСТРОВ  СОКРОВИЩ»</a:t>
            </a:r>
            <a:r>
              <a:rPr lang="en-US" sz="44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en-US" sz="44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5072074"/>
            <a:ext cx="27146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Книга – учитель,</a:t>
            </a:r>
            <a:r>
              <a:rPr lang="ru-RU" sz="1200" dirty="0" smtClean="0">
                <a:solidFill>
                  <a:srgbClr val="002060"/>
                </a:solidFill>
              </a:rPr>
              <a:t/>
            </a:r>
            <a:br>
              <a:rPr lang="ru-RU" sz="1200" dirty="0" smtClean="0">
                <a:solidFill>
                  <a:srgbClr val="002060"/>
                </a:solidFill>
              </a:rPr>
            </a:br>
            <a:r>
              <a:rPr lang="ru-RU" sz="1200" dirty="0">
                <a:solidFill>
                  <a:srgbClr val="002060"/>
                </a:solidFill>
              </a:rPr>
              <a:t>Книга – наставница,</a:t>
            </a:r>
            <a:r>
              <a:rPr lang="ru-RU" sz="1200" dirty="0" smtClean="0">
                <a:solidFill>
                  <a:srgbClr val="002060"/>
                </a:solidFill>
              </a:rPr>
              <a:t/>
            </a:r>
            <a:br>
              <a:rPr lang="ru-RU" sz="1200" dirty="0" smtClean="0">
                <a:solidFill>
                  <a:srgbClr val="002060"/>
                </a:solidFill>
              </a:rPr>
            </a:br>
            <a:r>
              <a:rPr lang="ru-RU" sz="1200" dirty="0">
                <a:solidFill>
                  <a:srgbClr val="002060"/>
                </a:solidFill>
              </a:rPr>
              <a:t>Книга – близкий товарищ и друг,</a:t>
            </a:r>
            <a:r>
              <a:rPr lang="ru-RU" sz="1200" dirty="0" smtClean="0">
                <a:solidFill>
                  <a:srgbClr val="002060"/>
                </a:solidFill>
              </a:rPr>
              <a:t/>
            </a:r>
            <a:br>
              <a:rPr lang="ru-RU" sz="1200" dirty="0" smtClean="0">
                <a:solidFill>
                  <a:srgbClr val="002060"/>
                </a:solidFill>
              </a:rPr>
            </a:br>
            <a:r>
              <a:rPr lang="ru-RU" sz="1200" dirty="0">
                <a:solidFill>
                  <a:srgbClr val="002060"/>
                </a:solidFill>
              </a:rPr>
              <a:t>Ум, как ручей, высыхает и старится,</a:t>
            </a:r>
            <a:r>
              <a:rPr lang="ru-RU" sz="1200" dirty="0" smtClean="0">
                <a:solidFill>
                  <a:srgbClr val="002060"/>
                </a:solidFill>
              </a:rPr>
              <a:t/>
            </a:r>
            <a:br>
              <a:rPr lang="ru-RU" sz="1200" dirty="0" smtClean="0">
                <a:solidFill>
                  <a:srgbClr val="002060"/>
                </a:solidFill>
              </a:rPr>
            </a:br>
            <a:r>
              <a:rPr lang="ru-RU" sz="1200" dirty="0">
                <a:solidFill>
                  <a:srgbClr val="002060"/>
                </a:solidFill>
              </a:rPr>
              <a:t>Если ты выпустишь книгу из рук</a:t>
            </a:r>
            <a:r>
              <a:rPr lang="ru-RU" sz="1200" dirty="0"/>
              <a:t>.</a:t>
            </a: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500034" y="1214422"/>
            <a:ext cx="2214578" cy="1143008"/>
          </a:xfrm>
          <a:prstGeom prst="horizontalScroll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Школьная библиотека – учебный центр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7" name="Вертикальный свиток 6"/>
          <p:cNvSpPr/>
          <p:nvPr/>
        </p:nvSpPr>
        <p:spPr>
          <a:xfrm>
            <a:off x="6715140" y="1142984"/>
            <a:ext cx="2143108" cy="2071702"/>
          </a:xfrm>
          <a:prstGeom prst="verticalScroll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Повышение</a:t>
            </a:r>
          </a:p>
          <a:p>
            <a:r>
              <a:rPr lang="ru-RU" sz="1200" b="1" dirty="0" smtClean="0">
                <a:solidFill>
                  <a:srgbClr val="002060"/>
                </a:solidFill>
              </a:rPr>
              <a:t> информационной</a:t>
            </a:r>
          </a:p>
          <a:p>
            <a:r>
              <a:rPr lang="ru-RU" sz="1200" b="1" dirty="0" smtClean="0">
                <a:solidFill>
                  <a:srgbClr val="002060"/>
                </a:solidFill>
              </a:rPr>
              <a:t>культуры. </a:t>
            </a:r>
          </a:p>
          <a:p>
            <a:r>
              <a:rPr lang="ru-RU" sz="1200" b="1" dirty="0" smtClean="0">
                <a:solidFill>
                  <a:srgbClr val="002060"/>
                </a:solidFill>
              </a:rPr>
              <a:t>Создание единого информационного</a:t>
            </a:r>
          </a:p>
          <a:p>
            <a:r>
              <a:rPr lang="ru-RU" sz="1200" b="1" dirty="0" smtClean="0">
                <a:solidFill>
                  <a:srgbClr val="002060"/>
                </a:solidFill>
              </a:rPr>
              <a:t> пространства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2857488" y="3786190"/>
            <a:ext cx="3786214" cy="714380"/>
          </a:xfrm>
          <a:prstGeom prst="horizontalScroll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Воспитание духовно-нравственной культуры </a:t>
            </a:r>
            <a:endParaRPr lang="ru-RU" sz="1400" b="1" dirty="0">
              <a:solidFill>
                <a:srgbClr val="002060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rot="10800000">
            <a:off x="2714612" y="2143116"/>
            <a:ext cx="714380" cy="392909"/>
          </a:xfrm>
          <a:prstGeom prst="straightConnector1">
            <a:avLst/>
          </a:prstGeom>
          <a:ln w="349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5" idx="6"/>
            <a:endCxn id="7" idx="1"/>
          </p:cNvCxnSpPr>
          <p:nvPr/>
        </p:nvCxnSpPr>
        <p:spPr>
          <a:xfrm flipV="1">
            <a:off x="6215074" y="2178835"/>
            <a:ext cx="759029" cy="357190"/>
          </a:xfrm>
          <a:prstGeom prst="straightConnector1">
            <a:avLst/>
          </a:prstGeom>
          <a:ln w="349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5400000">
            <a:off x="4608513" y="3606801"/>
            <a:ext cx="500066" cy="1588"/>
          </a:xfrm>
          <a:prstGeom prst="straightConnector1">
            <a:avLst/>
          </a:prstGeom>
          <a:ln w="349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9" descr="IMG_04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57158" y="2571744"/>
            <a:ext cx="2372426" cy="1733745"/>
          </a:xfrm>
          <a:prstGeom prst="rect">
            <a:avLst/>
          </a:prstGeom>
          <a:noFill/>
          <a:ln w="508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36" name="Picture 3" descr="C:\Users\Библиотека\Desktop\фото 2011-2012\фото -беседы. выставки чит зал 11-12 уч.год\0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8" y="3429000"/>
            <a:ext cx="2143140" cy="1607355"/>
          </a:xfrm>
          <a:prstGeom prst="rect">
            <a:avLst/>
          </a:prstGeom>
          <a:noFill/>
          <a:ln w="508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2050" name="Picture 2" descr="D:\Учетные записи\kien\Изображения\Фото мер-тий 2012-2013\фото лицей 19.10.12\DSC011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4572008"/>
            <a:ext cx="3214678" cy="1811168"/>
          </a:xfrm>
          <a:prstGeom prst="rect">
            <a:avLst/>
          </a:prstGeom>
          <a:noFill/>
          <a:ln w="50800" cmpd="thinThick">
            <a:solidFill>
              <a:schemeClr val="accent1">
                <a:lumMod val="50000"/>
              </a:schemeClr>
            </a:solidFill>
          </a:ln>
        </p:spPr>
      </p:pic>
      <p:sp>
        <p:nvSpPr>
          <p:cNvPr id="40" name="Прямоугольник 39"/>
          <p:cNvSpPr/>
          <p:nvPr/>
        </p:nvSpPr>
        <p:spPr>
          <a:xfrm>
            <a:off x="6357950" y="5214950"/>
            <a:ext cx="30718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200" dirty="0">
                <a:solidFill>
                  <a:srgbClr val="002060"/>
                </a:solidFill>
              </a:rPr>
              <a:t>Пусть будет так всегда и вечно.</a:t>
            </a:r>
          </a:p>
          <a:p>
            <a:pPr fontAlgn="base"/>
            <a:r>
              <a:rPr lang="ru-RU" sz="1200" dirty="0">
                <a:solidFill>
                  <a:srgbClr val="002060"/>
                </a:solidFill>
              </a:rPr>
              <a:t>Пусть с детских лет до старости идёт</a:t>
            </a:r>
          </a:p>
          <a:p>
            <a:pPr fontAlgn="base"/>
            <a:r>
              <a:rPr lang="ru-RU" sz="1200" dirty="0">
                <a:solidFill>
                  <a:srgbClr val="002060"/>
                </a:solidFill>
              </a:rPr>
              <a:t>За знаньями в наш мир библиотечный</a:t>
            </a:r>
          </a:p>
          <a:p>
            <a:pPr fontAlgn="base"/>
            <a:r>
              <a:rPr lang="ru-RU" sz="1200" dirty="0">
                <a:solidFill>
                  <a:srgbClr val="002060"/>
                </a:solidFill>
              </a:rPr>
              <a:t>Приветливый читающий народ</a:t>
            </a:r>
            <a:r>
              <a:rPr lang="ru-RU" sz="1200" dirty="0"/>
              <a:t>.</a:t>
            </a: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914F184-9C14-4839-BC62-86FFF3D1EB55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  <p:transition advTm="15226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Учетные записи\kien\Рабочий стол\70_let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1810407" cy="1357322"/>
          </a:xfrm>
          <a:prstGeom prst="rect">
            <a:avLst/>
          </a:prstGeom>
          <a:noFill/>
          <a:ln w="38100" cap="sq" cmpd="thinThick">
            <a:solidFill>
              <a:schemeClr val="accent1">
                <a:lumMod val="5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31750"/>
          </a:effec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285984" y="214290"/>
            <a:ext cx="6858016" cy="84616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 fontScale="775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rPr>
              <a:t>И память о войне нам книга оставляет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14546" y="1071546"/>
            <a:ext cx="67866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Литературно-музыкальная композиция, посвященная,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70-летию  Победы в Великой Отечественной войне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43306" y="5214950"/>
            <a:ext cx="1845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7 мая  2015 года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4F184-9C14-4839-BC62-86FFF3D1EB55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1026" name="Picture 2" descr="D:\Учетные записи\kien\Изображения\2015-05-07 7 мая 2015 И память о войне\7 мая 2015 И память о войне 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2000240"/>
            <a:ext cx="3071832" cy="2303874"/>
          </a:xfrm>
          <a:prstGeom prst="rect">
            <a:avLst/>
          </a:prstGeom>
          <a:noFill/>
          <a:ln w="381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1027" name="Picture 3" descr="D:\Учетные записи\kien\Изображения\2015-05-07 7 мая 2015 И память о войне\7 мая 2015 И память о войне 013.JPG"/>
          <p:cNvPicPr>
            <a:picLocks noChangeAspect="1" noChangeArrowheads="1"/>
          </p:cNvPicPr>
          <p:nvPr/>
        </p:nvPicPr>
        <p:blipFill>
          <a:blip r:embed="rId4" cstate="print"/>
          <a:srcRect t="16667" r="16666"/>
          <a:stretch>
            <a:fillRect/>
          </a:stretch>
        </p:blipFill>
        <p:spPr bwMode="auto">
          <a:xfrm>
            <a:off x="142844" y="2000240"/>
            <a:ext cx="3119503" cy="2339601"/>
          </a:xfrm>
          <a:prstGeom prst="rect">
            <a:avLst/>
          </a:prstGeom>
          <a:noFill/>
          <a:ln w="381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1028" name="Picture 4" descr="D:\Учетные записи\kien\Изображения\2015-05-07 7 мая 2015 И память о войне\7 мая 2015 И память о войне 0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4786322"/>
            <a:ext cx="2500298" cy="1875224"/>
          </a:xfrm>
          <a:prstGeom prst="rect">
            <a:avLst/>
          </a:prstGeom>
          <a:noFill/>
          <a:ln w="381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1029" name="Picture 5" descr="D:\Учетные записи\kien\Изображения\2015-04-29 день победы 28-29 апреля\день победы 28-29 апреля 0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4714884"/>
            <a:ext cx="2500330" cy="1875249"/>
          </a:xfrm>
          <a:prstGeom prst="rect">
            <a:avLst/>
          </a:prstGeom>
          <a:noFill/>
          <a:ln w="381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1030" name="Picture 6" descr="D:\Учетные записи\kien\Изображения\2015-04-29 день победы 28-29 апреля\день победы 28-29 апреля 014.JPG"/>
          <p:cNvPicPr>
            <a:picLocks noChangeAspect="1" noChangeArrowheads="1"/>
          </p:cNvPicPr>
          <p:nvPr/>
        </p:nvPicPr>
        <p:blipFill>
          <a:blip r:embed="rId7" cstate="print"/>
          <a:srcRect l="18182" r="9090"/>
          <a:stretch>
            <a:fillRect/>
          </a:stretch>
        </p:blipFill>
        <p:spPr bwMode="auto">
          <a:xfrm>
            <a:off x="3428992" y="2567282"/>
            <a:ext cx="2279524" cy="2350734"/>
          </a:xfrm>
          <a:prstGeom prst="rect">
            <a:avLst/>
          </a:prstGeom>
          <a:noFill/>
          <a:ln w="38100" cmpd="thinThick">
            <a:solidFill>
              <a:schemeClr val="accent1">
                <a:lumMod val="50000"/>
              </a:schemeClr>
            </a:solidFill>
          </a:ln>
        </p:spPr>
      </p:pic>
    </p:spTree>
  </p:cSld>
  <p:clrMapOvr>
    <a:masterClrMapping/>
  </p:clrMapOvr>
  <p:transition advTm="10764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22091" y="214290"/>
            <a:ext cx="3965957" cy="95410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Медиалекторий  </a:t>
            </a: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«Мы помним эти даты»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28794" y="1214422"/>
            <a:ext cx="6196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«</a:t>
            </a:r>
            <a:r>
              <a:rPr lang="ru-RU" b="1" i="1" dirty="0" smtClean="0">
                <a:solidFill>
                  <a:srgbClr val="C00000"/>
                </a:solidFill>
              </a:rPr>
              <a:t>Урок будущего заключается в осмыслении прошедшего»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4348" y="1643050"/>
            <a:ext cx="46434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Медиалекторий</a:t>
            </a:r>
            <a:r>
              <a:rPr lang="ru-RU" sz="1600" b="1" dirty="0" smtClean="0">
                <a:solidFill>
                  <a:srgbClr val="002060"/>
                </a:solidFill>
              </a:rPr>
              <a:t> соединяет учебную и 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воспитательную работу в единый процесс.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Воспитывать ученика, повышать уровень 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эрудиции и интеллектуальных 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способностей учащихся, используя книгу 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и компьютерные технологии – 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основная задача медиалектория.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Библиотека\Desktop\фото 2011-2012\ДС Лихачев 22.11.11. фото\IMG_01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786189"/>
            <a:ext cx="2786082" cy="2089755"/>
          </a:xfrm>
          <a:prstGeom prst="rect">
            <a:avLst/>
          </a:prstGeom>
          <a:noFill/>
          <a:ln w="50800" cmpd="thinThick">
            <a:solidFill>
              <a:schemeClr val="accent1">
                <a:lumMod val="5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42844" y="5929330"/>
            <a:ext cx="3300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«Гений русской нации»-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читательская конференция, посвященная</a:t>
            </a:r>
          </a:p>
          <a:p>
            <a:r>
              <a:rPr lang="ru-RU" sz="1200" b="1" dirty="0" smtClean="0">
                <a:solidFill>
                  <a:srgbClr val="002060"/>
                </a:solidFill>
              </a:rPr>
              <a:t>105 -летию со дня рождения Д.С.Лихачева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pic>
        <p:nvPicPr>
          <p:cNvPr id="3075" name="Picture 3" descr="E:\фото 2010-2011\космос фото\космос 11.04.11. 018.jpg"/>
          <p:cNvPicPr>
            <a:picLocks noChangeAspect="1" noChangeArrowheads="1"/>
          </p:cNvPicPr>
          <p:nvPr/>
        </p:nvPicPr>
        <p:blipFill>
          <a:blip r:embed="rId3" cstate="print"/>
          <a:srcRect l="14439" t="6417" r="6147"/>
          <a:stretch>
            <a:fillRect/>
          </a:stretch>
        </p:blipFill>
        <p:spPr bwMode="auto">
          <a:xfrm>
            <a:off x="3643306" y="3857628"/>
            <a:ext cx="2191561" cy="1937120"/>
          </a:xfrm>
          <a:prstGeom prst="rect">
            <a:avLst/>
          </a:prstGeom>
          <a:noFill/>
          <a:ln w="50800" cmpd="thinThick">
            <a:solidFill>
              <a:schemeClr val="accent1">
                <a:lumMod val="50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643306" y="5929330"/>
            <a:ext cx="21559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«Покорение бесконечности»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К 50-летию полета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 Ю.А.Гагарина в космос</a:t>
            </a:r>
            <a:endParaRPr lang="ru-RU" sz="1200" b="1" dirty="0">
              <a:solidFill>
                <a:srgbClr val="002060"/>
              </a:solidFill>
            </a:endParaRPr>
          </a:p>
        </p:txBody>
      </p:sp>
      <p:pic>
        <p:nvPicPr>
          <p:cNvPr id="3076" name="Picture 4" descr="С"/>
          <p:cNvPicPr>
            <a:picLocks noChangeAspect="1" noChangeArrowheads="1"/>
          </p:cNvPicPr>
          <p:nvPr/>
        </p:nvPicPr>
        <p:blipFill>
          <a:blip r:embed="rId4" cstate="print">
            <a:lum bright="18000" contrast="24000"/>
          </a:blip>
          <a:srcRect/>
          <a:stretch>
            <a:fillRect/>
          </a:stretch>
        </p:blipFill>
        <p:spPr bwMode="auto">
          <a:xfrm>
            <a:off x="5929322" y="1714488"/>
            <a:ext cx="2235198" cy="1674991"/>
          </a:xfrm>
          <a:prstGeom prst="rect">
            <a:avLst/>
          </a:prstGeom>
          <a:noFill/>
          <a:ln w="57150" cmpd="thinThick" algn="ctr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5786446" y="3429000"/>
            <a:ext cx="2644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</a:rPr>
              <a:t>«Ученый-лексикограф С.И.Ожегов»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к 110-летию со дня рождения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pic>
        <p:nvPicPr>
          <p:cNvPr id="3077" name="Picture 5" descr="IMG_005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4143380"/>
            <a:ext cx="2214578" cy="1660933"/>
          </a:xfrm>
          <a:prstGeom prst="rect">
            <a:avLst/>
          </a:prstGeom>
          <a:noFill/>
          <a:ln w="57150" cmpd="thinThick" algn="ctr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6215074" y="5857892"/>
            <a:ext cx="2357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«Чернобыль -дни испытаний»</a:t>
            </a:r>
          </a:p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</a:rPr>
              <a:t>к 25 годовщине Чернобыльской аварии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F90FB-DF4E-43AD-8FF9-E0FE343F200B}" type="slidenum">
              <a:rPr lang="ru-RU" smtClean="0"/>
              <a:pPr/>
              <a:t>21</a:t>
            </a:fld>
            <a:endParaRPr lang="ru-RU" dirty="0"/>
          </a:p>
        </p:txBody>
      </p:sp>
    </p:spTree>
  </p:cSld>
  <p:clrMapOvr>
    <a:masterClrMapping/>
  </p:clrMapOvr>
  <p:transition advTm="12886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85918" y="214290"/>
            <a:ext cx="7143800" cy="181588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Проект  воспитания  творческого  читателя</a:t>
            </a:r>
            <a:b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           по  сказкам  Натальи  </a:t>
            </a: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Абрамцевой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«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Сказка-река мудрости, </a:t>
            </a:r>
            <a:b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                                 наполняющая мир» 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3108" y="2143116"/>
            <a:ext cx="63601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«Сказка – это эпиграф жизни… Сказки – связь поколений…</a:t>
            </a:r>
          </a:p>
          <a:p>
            <a:r>
              <a:rPr lang="ru-RU" b="1" i="1" dirty="0" smtClean="0">
                <a:solidFill>
                  <a:srgbClr val="C00000"/>
                </a:solidFill>
              </a:rPr>
              <a:t>В этом их главное волшебство. Сказки надо читать…»</a:t>
            </a:r>
          </a:p>
          <a:p>
            <a:r>
              <a:rPr lang="ru-RU" b="1" i="1" dirty="0" smtClean="0">
                <a:solidFill>
                  <a:srgbClr val="C00000"/>
                </a:solidFill>
              </a:rPr>
              <a:t>                                                                                        Н. Абрамцева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4098" name="Picture 2" descr="C:\Users\Библиотека\Desktop\картинки интернет\с-щедрин картинки, пре-ция\abramtse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714356"/>
            <a:ext cx="1081086" cy="1689197"/>
          </a:xfrm>
          <a:prstGeom prst="rect">
            <a:avLst/>
          </a:prstGeom>
          <a:noFill/>
          <a:ln w="38100" cmpd="tri">
            <a:solidFill>
              <a:schemeClr val="bg1">
                <a:lumMod val="50000"/>
              </a:schemeClr>
            </a:solidFill>
          </a:ln>
        </p:spPr>
      </p:pic>
      <p:pic>
        <p:nvPicPr>
          <p:cNvPr id="4099" name="Picture 3" descr="C:\Users\Библиотека\Desktop\фото 2011-2012\фото -беседы. выставки чит зал 11-12 уч.год\0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214686"/>
            <a:ext cx="2714644" cy="2036169"/>
          </a:xfrm>
          <a:prstGeom prst="rect">
            <a:avLst/>
          </a:prstGeom>
          <a:noFill/>
          <a:ln w="508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4100" name="Picture 4" descr="C:\Users\Библиотека\Desktop\фото 2011-2012\фото -беседы. выставки чит зал 11-12 уч.год\0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3214686"/>
            <a:ext cx="2682846" cy="2012318"/>
          </a:xfrm>
          <a:prstGeom prst="rect">
            <a:avLst/>
          </a:prstGeom>
          <a:noFill/>
          <a:ln w="508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4101" name="Picture 5" descr="C:\Users\Библиотека\Desktop\фото 2011-2012\фото -беседы. выставки чит зал 11-12 уч.год\0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3214686"/>
            <a:ext cx="2683626" cy="2012904"/>
          </a:xfrm>
          <a:prstGeom prst="rect">
            <a:avLst/>
          </a:prstGeom>
          <a:noFill/>
          <a:ln w="50800" cmpd="thinThick">
            <a:solidFill>
              <a:schemeClr val="accent1">
                <a:lumMod val="50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071538" y="5500702"/>
            <a:ext cx="7643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Достучаться до каждого сердца тех, кого ты решил учить,</a:t>
            </a:r>
          </a:p>
          <a:p>
            <a:r>
              <a:rPr lang="ru-RU" b="1" i="1" dirty="0" smtClean="0">
                <a:solidFill>
                  <a:srgbClr val="C00000"/>
                </a:solidFill>
              </a:rPr>
              <a:t>И откроется тайная дверца к душам тех, кого смог полюбить…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F90FB-DF4E-43AD-8FF9-E0FE343F200B}" type="slidenum">
              <a:rPr lang="ru-RU" smtClean="0"/>
              <a:pPr/>
              <a:t>22</a:t>
            </a:fld>
            <a:endParaRPr lang="ru-RU" dirty="0"/>
          </a:p>
        </p:txBody>
      </p:sp>
    </p:spTree>
  </p:cSld>
  <p:clrMapOvr>
    <a:masterClrMapping/>
  </p:clrMapOvr>
  <p:transition advTm="20545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7158" y="1357298"/>
            <a:ext cx="4059936" cy="5500702"/>
          </a:xfrm>
        </p:spPr>
        <p:txBody>
          <a:bodyPr>
            <a:normAutofit lnSpcReduction="10000"/>
          </a:bodyPr>
          <a:lstStyle/>
          <a:p>
            <a:pPr algn="ctr" fontAlgn="base">
              <a:buNone/>
            </a:pPr>
            <a:r>
              <a:rPr lang="ru-RU" sz="1900" dirty="0" smtClean="0">
                <a:solidFill>
                  <a:srgbClr val="C00000"/>
                </a:solidFill>
              </a:rPr>
              <a:t>Просмотры страницы по странам</a:t>
            </a:r>
          </a:p>
          <a:p>
            <a:pPr fontAlgn="base"/>
            <a:endParaRPr lang="ru-RU" sz="1900" dirty="0" smtClean="0"/>
          </a:p>
          <a:p>
            <a:pPr fontAlgn="base"/>
            <a:endParaRPr lang="ru-RU" sz="1900" dirty="0" smtClean="0"/>
          </a:p>
          <a:p>
            <a:pPr fontAlgn="base"/>
            <a:endParaRPr lang="ru-RU" sz="1900" dirty="0" smtClean="0"/>
          </a:p>
          <a:p>
            <a:pPr fontAlgn="base"/>
            <a:endParaRPr lang="ru-RU" sz="1900" dirty="0" smtClean="0"/>
          </a:p>
          <a:p>
            <a:pPr fontAlgn="base"/>
            <a:endParaRPr lang="ru-RU" sz="1900" dirty="0" smtClean="0"/>
          </a:p>
          <a:p>
            <a:pPr fontAlgn="base"/>
            <a:endParaRPr lang="ru-RU" sz="1900" dirty="0" smtClean="0"/>
          </a:p>
          <a:p>
            <a:pPr fontAlgn="base"/>
            <a:r>
              <a:rPr lang="ru-RU" sz="1600" dirty="0" smtClean="0">
                <a:solidFill>
                  <a:srgbClr val="002060"/>
                </a:solidFill>
              </a:rPr>
              <a:t>Россия                             - 8476</a:t>
            </a:r>
          </a:p>
          <a:p>
            <a:pPr fontAlgn="base"/>
            <a:r>
              <a:rPr lang="ru-RU" sz="1600" dirty="0" smtClean="0">
                <a:solidFill>
                  <a:srgbClr val="002060"/>
                </a:solidFill>
              </a:rPr>
              <a:t>Украина                          - 1704</a:t>
            </a:r>
          </a:p>
          <a:p>
            <a:pPr fontAlgn="base"/>
            <a:r>
              <a:rPr lang="ru-RU" sz="1600" dirty="0" smtClean="0">
                <a:solidFill>
                  <a:srgbClr val="002060"/>
                </a:solidFill>
              </a:rPr>
              <a:t>Соединенные Штаты   - 737</a:t>
            </a:r>
          </a:p>
          <a:p>
            <a:pPr fontAlgn="base"/>
            <a:r>
              <a:rPr lang="ru-RU" sz="1600" dirty="0" smtClean="0">
                <a:solidFill>
                  <a:srgbClr val="002060"/>
                </a:solidFill>
              </a:rPr>
              <a:t>Германия                        - 314</a:t>
            </a:r>
          </a:p>
          <a:p>
            <a:pPr fontAlgn="base"/>
            <a:r>
              <a:rPr lang="ru-RU" sz="1600" dirty="0" smtClean="0">
                <a:solidFill>
                  <a:srgbClr val="002060"/>
                </a:solidFill>
              </a:rPr>
              <a:t>Великобритания           - 270</a:t>
            </a:r>
          </a:p>
          <a:p>
            <a:pPr fontAlgn="base"/>
            <a:r>
              <a:rPr lang="ru-RU" sz="1600" dirty="0" smtClean="0">
                <a:solidFill>
                  <a:srgbClr val="002060"/>
                </a:solidFill>
              </a:rPr>
              <a:t>Беларусь                         - 219</a:t>
            </a:r>
          </a:p>
          <a:p>
            <a:pPr fontAlgn="base"/>
            <a:r>
              <a:rPr lang="ru-RU" sz="1600" dirty="0" smtClean="0">
                <a:solidFill>
                  <a:srgbClr val="002060"/>
                </a:solidFill>
              </a:rPr>
              <a:t>Казахстан                        - 103</a:t>
            </a:r>
          </a:p>
          <a:p>
            <a:pPr fontAlgn="base"/>
            <a:r>
              <a:rPr lang="ru-RU" sz="1600" dirty="0" smtClean="0">
                <a:solidFill>
                  <a:srgbClr val="002060"/>
                </a:solidFill>
              </a:rPr>
              <a:t>Латвия                              - 99</a:t>
            </a:r>
          </a:p>
          <a:p>
            <a:pPr fontAlgn="base"/>
            <a:r>
              <a:rPr lang="ru-RU" sz="1600" dirty="0" smtClean="0">
                <a:solidFill>
                  <a:srgbClr val="002060"/>
                </a:solidFill>
              </a:rPr>
              <a:t>Молдова                           - 81</a:t>
            </a:r>
          </a:p>
          <a:p>
            <a:pPr fontAlgn="base"/>
            <a:r>
              <a:rPr lang="ru-RU" sz="1600" dirty="0" smtClean="0">
                <a:solidFill>
                  <a:srgbClr val="002060"/>
                </a:solidFill>
              </a:rPr>
              <a:t>Франция                           - 61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0" y="1000108"/>
            <a:ext cx="4059936" cy="2428892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2844" y="142852"/>
            <a:ext cx="9001156" cy="113877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Библиотечный  </a:t>
            </a:r>
            <a:r>
              <a:rPr lang="ru-RU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блог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 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«Остров сокровищ»</a:t>
            </a: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http://ninasid.blogspot.ru/ </a:t>
            </a: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</a:br>
            <a:endParaRPr lang="ru-RU" sz="1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074" name="Picture 2" descr="Диаграмма стран, в которых проживает большинство читателей блога"/>
          <p:cNvPicPr>
            <a:picLocks noChangeAspect="1" noChangeArrowheads="1"/>
          </p:cNvPicPr>
          <p:nvPr/>
        </p:nvPicPr>
        <p:blipFill>
          <a:blip r:embed="rId2" cstate="print">
            <a:lum bright="-12000" contrast="-24000"/>
          </a:blip>
          <a:srcRect/>
          <a:stretch>
            <a:fillRect/>
          </a:stretch>
        </p:blipFill>
        <p:spPr bwMode="auto">
          <a:xfrm>
            <a:off x="642910" y="1714488"/>
            <a:ext cx="3429021" cy="171451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 cmpd="thinThick">
            <a:solidFill>
              <a:schemeClr val="accent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Диаграмма просмотров страниц Blogger"/>
          <p:cNvPicPr>
            <a:picLocks noChangeAspect="1" noChangeArrowheads="1"/>
          </p:cNvPicPr>
          <p:nvPr/>
        </p:nvPicPr>
        <p:blipFill>
          <a:blip r:embed="rId3" cstate="print">
            <a:lum bright="-35000" contrast="28000"/>
          </a:blip>
          <a:srcRect/>
          <a:stretch>
            <a:fillRect/>
          </a:stretch>
        </p:blipFill>
        <p:spPr bwMode="auto">
          <a:xfrm>
            <a:off x="4572000" y="1214422"/>
            <a:ext cx="3962400" cy="1714500"/>
          </a:xfrm>
          <a:prstGeom prst="rect">
            <a:avLst/>
          </a:prstGeom>
          <a:noFill/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572000" y="3000372"/>
          <a:ext cx="3963342" cy="3775351"/>
        </p:xfrm>
        <a:graphic>
          <a:graphicData uri="http://schemas.openxmlformats.org/drawingml/2006/table">
            <a:tbl>
              <a:tblPr/>
              <a:tblGrid>
                <a:gridCol w="2000264"/>
                <a:gridCol w="1963078"/>
              </a:tblGrid>
              <a:tr h="194199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300" dirty="0" smtClean="0">
                          <a:solidFill>
                            <a:srgbClr val="002060"/>
                          </a:solidFill>
                          <a:effectLst/>
                          <a:latin typeface="inherit"/>
                        </a:rPr>
                        <a:t>Сообщения</a:t>
                      </a:r>
                      <a:endParaRPr lang="ru-RU" sz="1300" dirty="0">
                        <a:solidFill>
                          <a:srgbClr val="002060"/>
                        </a:solidFill>
                        <a:effectLst/>
                        <a:latin typeface="inherit"/>
                      </a:endParaRPr>
                    </a:p>
                  </a:txBody>
                  <a:tcPr marL="101262" marR="101262" marT="20252" marB="2025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1300" dirty="0" smtClean="0">
                          <a:solidFill>
                            <a:srgbClr val="002060"/>
                          </a:solidFill>
                          <a:effectLst/>
                          <a:latin typeface="inherit"/>
                        </a:rPr>
                        <a:t>Кол-во просмотров</a:t>
                      </a:r>
                      <a:endParaRPr lang="ru-RU" sz="1300" dirty="0">
                        <a:solidFill>
                          <a:srgbClr val="002060"/>
                        </a:solidFill>
                        <a:effectLst/>
                        <a:latin typeface="inherit"/>
                      </a:endParaRPr>
                    </a:p>
                  </a:txBody>
                  <a:tcPr marL="101262" marR="101262" marT="20252" marB="2025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9610">
                <a:tc>
                  <a:txBody>
                    <a:bodyPr/>
                    <a:lstStyle/>
                    <a:p>
                      <a:pPr fontAlgn="base"/>
                      <a:r>
                        <a:rPr lang="ru-RU" sz="1200" u="none" strike="noStrike" dirty="0">
                          <a:solidFill>
                            <a:srgbClr val="002060"/>
                          </a:solidFill>
                          <a:latin typeface="inherit"/>
                          <a:hlinkClick r:id="rId4"/>
                        </a:rPr>
                        <a:t>"</a:t>
                      </a:r>
                      <a:r>
                        <a:rPr lang="ru-RU" sz="1200" u="none" strike="noStrike" dirty="0">
                          <a:solidFill>
                            <a:srgbClr val="C00000"/>
                          </a:solidFill>
                          <a:latin typeface="inherit"/>
                          <a:hlinkClick r:id="rId4"/>
                        </a:rPr>
                        <a:t>Дети войны" Урок мужества</a:t>
                      </a:r>
                      <a:r>
                        <a:rPr lang="ru-RU" sz="1200" u="none" strike="noStrike" dirty="0" smtClean="0">
                          <a:solidFill>
                            <a:srgbClr val="C00000"/>
                          </a:solidFill>
                          <a:latin typeface="inherit"/>
                          <a:hlinkClick r:id="rId4"/>
                        </a:rPr>
                        <a:t>.</a:t>
                      </a:r>
                      <a:r>
                        <a:rPr lang="ru-RU" sz="1200" u="none" strike="noStrike" dirty="0" smtClean="0">
                          <a:solidFill>
                            <a:srgbClr val="C00000"/>
                          </a:solidFill>
                          <a:latin typeface="inherit"/>
                        </a:rPr>
                        <a:t>          </a:t>
                      </a:r>
                      <a:r>
                        <a:rPr lang="ru-RU" sz="1200" u="none" strike="noStrike" dirty="0" smtClean="0">
                          <a:solidFill>
                            <a:srgbClr val="002060"/>
                          </a:solidFill>
                          <a:latin typeface="inherit"/>
                        </a:rPr>
                        <a:t>                    </a:t>
                      </a:r>
                      <a:endParaRPr lang="ru-RU" sz="1200" dirty="0">
                        <a:solidFill>
                          <a:srgbClr val="002060"/>
                        </a:solidFill>
                        <a:latin typeface="inherit"/>
                      </a:endParaRPr>
                    </a:p>
                    <a:p>
                      <a:pPr fontAlgn="base"/>
                      <a:r>
                        <a:rPr lang="ru-RU" sz="1200" dirty="0">
                          <a:solidFill>
                            <a:srgbClr val="002060"/>
                          </a:solidFill>
                          <a:latin typeface="inherit"/>
                        </a:rPr>
                        <a:t>7 мая 2010 г.</a:t>
                      </a:r>
                    </a:p>
                  </a:txBody>
                  <a:tcPr marL="101262" marR="101262" marT="13502" marB="13502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F7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300" dirty="0" smtClean="0">
                          <a:solidFill>
                            <a:srgbClr val="002060"/>
                          </a:solidFill>
                          <a:latin typeface="inherit"/>
                        </a:rPr>
                        <a:t>                663</a:t>
                      </a:r>
                      <a:endParaRPr lang="ru-RU" sz="1300" dirty="0">
                        <a:solidFill>
                          <a:srgbClr val="002060"/>
                        </a:solidFill>
                        <a:latin typeface="inherit"/>
                      </a:endParaRPr>
                    </a:p>
                  </a:txBody>
                  <a:tcPr marL="101262" marR="101262" marT="13502" marB="13502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F7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8391">
                <a:tc>
                  <a:txBody>
                    <a:bodyPr/>
                    <a:lstStyle/>
                    <a:p>
                      <a:pPr fontAlgn="base"/>
                      <a:r>
                        <a:rPr lang="ru-RU" sz="1200" u="none" strike="noStrike" dirty="0">
                          <a:solidFill>
                            <a:srgbClr val="002060"/>
                          </a:solidFill>
                          <a:latin typeface="inherit"/>
                          <a:hlinkClick r:id="rId5"/>
                        </a:rPr>
                        <a:t>Книга или экран? Чтение или компьютер? Круглый ст...</a:t>
                      </a:r>
                      <a:endParaRPr lang="ru-RU" sz="1200" dirty="0">
                        <a:solidFill>
                          <a:srgbClr val="002060"/>
                        </a:solidFill>
                        <a:latin typeface="inherit"/>
                      </a:endParaRPr>
                    </a:p>
                    <a:p>
                      <a:pPr fontAlgn="base"/>
                      <a:r>
                        <a:rPr lang="ru-RU" sz="1200" dirty="0">
                          <a:solidFill>
                            <a:srgbClr val="002060"/>
                          </a:solidFill>
                          <a:latin typeface="inherit"/>
                        </a:rPr>
                        <a:t>26 мая 2010 г., </a:t>
                      </a:r>
                    </a:p>
                  </a:txBody>
                  <a:tcPr marL="101262" marR="101262" marT="13502" marB="13502" anchor="ctr">
                    <a:lnL w="19050" cap="flat" cmpd="sng" algn="ctr">
                      <a:solidFill>
                        <a:srgbClr val="F3F7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F7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F7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300" dirty="0" smtClean="0">
                          <a:solidFill>
                            <a:srgbClr val="002060"/>
                          </a:solidFill>
                          <a:latin typeface="inherit"/>
                        </a:rPr>
                        <a:t>                 618</a:t>
                      </a:r>
                      <a:endParaRPr lang="ru-RU" sz="1300" dirty="0">
                        <a:solidFill>
                          <a:srgbClr val="002060"/>
                        </a:solidFill>
                        <a:latin typeface="inherit"/>
                      </a:endParaRPr>
                    </a:p>
                  </a:txBody>
                  <a:tcPr marL="101262" marR="101262" marT="13502" marB="13502" anchor="ctr">
                    <a:lnL w="19050" cap="flat" cmpd="sng" algn="ctr">
                      <a:solidFill>
                        <a:srgbClr val="F3F7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F7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F7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99000">
                <a:tc>
                  <a:txBody>
                    <a:bodyPr/>
                    <a:lstStyle/>
                    <a:p>
                      <a:pPr fontAlgn="base"/>
                      <a:r>
                        <a:rPr lang="ru-RU" sz="1200" u="none" strike="noStrike" dirty="0">
                          <a:solidFill>
                            <a:srgbClr val="002060"/>
                          </a:solidFill>
                          <a:latin typeface="inherit"/>
                          <a:hlinkClick r:id="rId6"/>
                        </a:rPr>
                        <a:t>"Живите так, как вас ведёт звезда..." Литературно-...</a:t>
                      </a:r>
                      <a:endParaRPr lang="ru-RU" sz="1200" dirty="0">
                        <a:solidFill>
                          <a:srgbClr val="002060"/>
                        </a:solidFill>
                        <a:latin typeface="inherit"/>
                      </a:endParaRPr>
                    </a:p>
                    <a:p>
                      <a:pPr fontAlgn="base"/>
                      <a:r>
                        <a:rPr lang="ru-RU" sz="1200" dirty="0">
                          <a:solidFill>
                            <a:srgbClr val="002060"/>
                          </a:solidFill>
                          <a:latin typeface="inherit"/>
                        </a:rPr>
                        <a:t>13 дек. 2010 г.</a:t>
                      </a:r>
                    </a:p>
                  </a:txBody>
                  <a:tcPr marL="101262" marR="101262" marT="13502" marB="13502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300" dirty="0" smtClean="0">
                          <a:solidFill>
                            <a:srgbClr val="002060"/>
                          </a:solidFill>
                          <a:latin typeface="inherit"/>
                        </a:rPr>
                        <a:t>                 298</a:t>
                      </a:r>
                      <a:endParaRPr lang="ru-RU" sz="1300" dirty="0">
                        <a:solidFill>
                          <a:srgbClr val="002060"/>
                        </a:solidFill>
                        <a:latin typeface="inherit"/>
                      </a:endParaRPr>
                    </a:p>
                  </a:txBody>
                  <a:tcPr marL="101262" marR="101262" marT="13502" marB="13502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0603">
                <a:tc>
                  <a:txBody>
                    <a:bodyPr/>
                    <a:lstStyle/>
                    <a:p>
                      <a:pPr fontAlgn="base"/>
                      <a:r>
                        <a:rPr lang="ru-RU" sz="1200" u="none" strike="noStrike" dirty="0">
                          <a:solidFill>
                            <a:srgbClr val="002060"/>
                          </a:solidFill>
                          <a:latin typeface="inherit"/>
                          <a:hlinkClick r:id="rId7"/>
                        </a:rPr>
                        <a:t>"Путешествие в Книжное царство - мудрое государств...</a:t>
                      </a:r>
                      <a:endParaRPr lang="ru-RU" sz="1200" dirty="0">
                        <a:solidFill>
                          <a:srgbClr val="002060"/>
                        </a:solidFill>
                        <a:latin typeface="inherit"/>
                      </a:endParaRPr>
                    </a:p>
                    <a:p>
                      <a:pPr fontAlgn="base"/>
                      <a:r>
                        <a:rPr lang="ru-RU" sz="1200" dirty="0">
                          <a:solidFill>
                            <a:srgbClr val="002060"/>
                          </a:solidFill>
                          <a:latin typeface="inherit"/>
                        </a:rPr>
                        <a:t>22 марта 2010 г.</a:t>
                      </a:r>
                    </a:p>
                  </a:txBody>
                  <a:tcPr marL="101262" marR="101262" marT="13502" marB="13502" anchor="ctr">
                    <a:lnL w="190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300" dirty="0" smtClean="0">
                          <a:solidFill>
                            <a:srgbClr val="002060"/>
                          </a:solidFill>
                          <a:latin typeface="inherit"/>
                        </a:rPr>
                        <a:t>                  287</a:t>
                      </a:r>
                      <a:endParaRPr lang="ru-RU" sz="1300" dirty="0">
                        <a:solidFill>
                          <a:srgbClr val="002060"/>
                        </a:solidFill>
                        <a:latin typeface="inherit"/>
                      </a:endParaRPr>
                    </a:p>
                  </a:txBody>
                  <a:tcPr marL="101262" marR="101262" marT="13502" marB="13502" anchor="ctr">
                    <a:lnL w="190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3312">
                <a:tc>
                  <a:txBody>
                    <a:bodyPr/>
                    <a:lstStyle/>
                    <a:p>
                      <a:pPr fontAlgn="base"/>
                      <a:r>
                        <a:rPr lang="ru-RU" sz="1200" u="none" strike="noStrike" dirty="0">
                          <a:solidFill>
                            <a:srgbClr val="002060"/>
                          </a:solidFill>
                          <a:latin typeface="inherit"/>
                          <a:hlinkClick r:id="rId8"/>
                        </a:rPr>
                        <a:t>"Сказка - река мудрости, наполняющая мир"</a:t>
                      </a:r>
                      <a:endParaRPr lang="ru-RU" sz="1200" dirty="0">
                        <a:solidFill>
                          <a:srgbClr val="002060"/>
                        </a:solidFill>
                        <a:latin typeface="inherit"/>
                      </a:endParaRPr>
                    </a:p>
                    <a:p>
                      <a:pPr fontAlgn="base"/>
                      <a:r>
                        <a:rPr lang="ru-RU" sz="1200" dirty="0">
                          <a:solidFill>
                            <a:srgbClr val="002060"/>
                          </a:solidFill>
                          <a:latin typeface="inherit"/>
                        </a:rPr>
                        <a:t>15 марта 2012 г.</a:t>
                      </a:r>
                    </a:p>
                  </a:txBody>
                  <a:tcPr marL="101262" marR="101262" marT="13502" marB="13502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300" dirty="0" smtClean="0">
                          <a:solidFill>
                            <a:srgbClr val="002060"/>
                          </a:solidFill>
                          <a:latin typeface="inherit"/>
                        </a:rPr>
                        <a:t>                 </a:t>
                      </a:r>
                      <a:r>
                        <a:rPr lang="ru-RU" sz="1300" baseline="0" dirty="0" smtClean="0">
                          <a:solidFill>
                            <a:srgbClr val="002060"/>
                          </a:solidFill>
                          <a:latin typeface="inherit"/>
                        </a:rPr>
                        <a:t> </a:t>
                      </a:r>
                      <a:r>
                        <a:rPr lang="ru-RU" sz="1300" dirty="0" smtClean="0">
                          <a:solidFill>
                            <a:srgbClr val="002060"/>
                          </a:solidFill>
                          <a:latin typeface="inherit"/>
                        </a:rPr>
                        <a:t>146</a:t>
                      </a:r>
                      <a:endParaRPr lang="ru-RU" sz="1300" dirty="0">
                        <a:solidFill>
                          <a:srgbClr val="002060"/>
                        </a:solidFill>
                        <a:latin typeface="inherit"/>
                      </a:endParaRPr>
                    </a:p>
                  </a:txBody>
                  <a:tcPr marL="101262" marR="101262" marT="13502" marB="13502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4F184-9C14-4839-BC62-86FFF3D1EB55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  <p:transition advTm="11201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Библиотека\Pictures\Фото мер-тий 2012-2013\IMG_06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373578">
            <a:off x="706136" y="96542"/>
            <a:ext cx="3071834" cy="4193341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perspectiveAbove"/>
            <a:lightRig rig="threePt" dir="t"/>
          </a:scene3d>
        </p:spPr>
      </p:pic>
      <p:pic>
        <p:nvPicPr>
          <p:cNvPr id="33795" name="Picture 3" descr="C:\Users\Библиотека\Pictures\Фото мер-тий 2012-2013\IMG_06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6250"/>
          <a:stretch>
            <a:fillRect/>
          </a:stretch>
        </p:blipFill>
        <p:spPr bwMode="auto">
          <a:xfrm>
            <a:off x="1428728" y="4500570"/>
            <a:ext cx="2143108" cy="2226851"/>
          </a:xfrm>
          <a:prstGeom prst="ellipse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F90FB-DF4E-43AD-8FF9-E0FE343F200B}" type="slidenum">
              <a:rPr lang="ru-RU" smtClean="0"/>
              <a:pPr/>
              <a:t>24</a:t>
            </a:fld>
            <a:endParaRPr lang="ru-RU" dirty="0"/>
          </a:p>
        </p:txBody>
      </p:sp>
      <p:pic>
        <p:nvPicPr>
          <p:cNvPr id="5" name="Picture 3" descr="C:\Users\Библиотека\Desktop\bin\27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06304">
            <a:off x="5617110" y="260719"/>
            <a:ext cx="2843118" cy="4349017"/>
          </a:xfrm>
          <a:prstGeom prst="rect">
            <a:avLst/>
          </a:prstGeom>
          <a:noFill/>
          <a:ln>
            <a:solidFill>
              <a:srgbClr val="740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074" name="Picture 2" descr="D:\Учетные записи\kien\Изображения\2014-01-09 конкурс Мир молодости\конкурс Мир молодости 006.JPG"/>
          <p:cNvPicPr>
            <a:picLocks noChangeAspect="1" noChangeArrowheads="1"/>
          </p:cNvPicPr>
          <p:nvPr/>
        </p:nvPicPr>
        <p:blipFill>
          <a:blip r:embed="rId5" cstate="print"/>
          <a:srcRect l="11393" t="9967" r="10759" b="9124"/>
          <a:stretch>
            <a:fillRect/>
          </a:stretch>
        </p:blipFill>
        <p:spPr bwMode="auto">
          <a:xfrm>
            <a:off x="5500694" y="4643446"/>
            <a:ext cx="1928826" cy="2083132"/>
          </a:xfrm>
          <a:prstGeom prst="ellipse">
            <a:avLst/>
          </a:prstGeom>
          <a:noFill/>
        </p:spPr>
      </p:pic>
    </p:spTree>
  </p:cSld>
  <p:clrMapOvr>
    <a:masterClrMapping/>
  </p:clrMapOvr>
  <p:transition advTm="14898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28596" y="1500174"/>
            <a:ext cx="4059936" cy="4572000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ru-RU" sz="3200" dirty="0" smtClean="0">
                <a:solidFill>
                  <a:srgbClr val="C00000"/>
                </a:solidFill>
              </a:rPr>
              <a:t>ГРАМОТА</a:t>
            </a:r>
          </a:p>
          <a:p>
            <a:pPr algn="ctr">
              <a:buNone/>
            </a:pPr>
            <a:r>
              <a:rPr lang="ru-RU" dirty="0" smtClean="0">
                <a:solidFill>
                  <a:srgbClr val="002060"/>
                </a:solidFill>
              </a:rPr>
              <a:t>КОМИТЕТА ОБРАЗОВАНИЯ</a:t>
            </a:r>
          </a:p>
          <a:p>
            <a:pPr algn="ctr">
              <a:buNone/>
            </a:pPr>
            <a:endParaRPr lang="ru-RU" sz="1600" dirty="0" smtClean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sz="2200" b="1" dirty="0" smtClean="0">
                <a:solidFill>
                  <a:srgbClr val="002060"/>
                </a:solidFill>
              </a:rPr>
              <a:t>СИДНЕВА Н.В.</a:t>
            </a:r>
          </a:p>
          <a:p>
            <a:pPr algn="ctr">
              <a:buNone/>
            </a:pPr>
            <a:r>
              <a:rPr lang="ru-RU" sz="2200" dirty="0" smtClean="0">
                <a:solidFill>
                  <a:srgbClr val="002060"/>
                </a:solidFill>
              </a:rPr>
              <a:t>ПРИЗЕР </a:t>
            </a:r>
            <a:r>
              <a:rPr lang="en-US" sz="2200" dirty="0" smtClean="0">
                <a:solidFill>
                  <a:srgbClr val="002060"/>
                </a:solidFill>
              </a:rPr>
              <a:t> VIII</a:t>
            </a:r>
            <a:r>
              <a:rPr lang="ru-RU" sz="2200" dirty="0" smtClean="0">
                <a:solidFill>
                  <a:srgbClr val="002060"/>
                </a:solidFill>
              </a:rPr>
              <a:t> ГОРОДСКОГО КОНКУРСА</a:t>
            </a:r>
          </a:p>
          <a:p>
            <a:pPr algn="ctr">
              <a:buNone/>
            </a:pPr>
            <a:r>
              <a:rPr lang="ru-RU" sz="2200" dirty="0" smtClean="0">
                <a:solidFill>
                  <a:srgbClr val="002060"/>
                </a:solidFill>
              </a:rPr>
              <a:t>МЕТОДИЧЕСКИХ РАЗРАБОТОК</a:t>
            </a:r>
          </a:p>
          <a:p>
            <a:pPr algn="ctr">
              <a:buNone/>
            </a:pPr>
            <a:r>
              <a:rPr lang="ru-RU" sz="2200" dirty="0" smtClean="0">
                <a:solidFill>
                  <a:srgbClr val="002060"/>
                </a:solidFill>
              </a:rPr>
              <a:t>«СЕТЕВЫЕ ТЕХНОЛОГИИ В ПОМОЩЬ ПЕДАГОГУ»</a:t>
            </a:r>
            <a:endParaRPr lang="ru-RU" sz="2200" dirty="0">
              <a:solidFill>
                <a:srgbClr val="00206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1500174"/>
            <a:ext cx="4059936" cy="4572000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endParaRPr lang="ru-RU" sz="1600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dirty="0" smtClean="0"/>
              <a:t>     </a:t>
            </a:r>
            <a:r>
              <a:rPr lang="ru-RU" sz="2200" dirty="0" smtClean="0">
                <a:solidFill>
                  <a:srgbClr val="002060"/>
                </a:solidFill>
              </a:rPr>
              <a:t>На основании распоряжения № 165 от 26.11.2014 г. Комитета образования в декабре 2014 г. - феврале 2015 г. проведен смотр-конкурс учебных кабинетов и библиотек образовательных учреждений города Сосновый Бор.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sz="2200" dirty="0" smtClean="0">
                <a:solidFill>
                  <a:srgbClr val="002060"/>
                </a:solidFill>
              </a:rPr>
              <a:t>Выписка из приказа   № 9 от 18.02.2015 г.  КО </a:t>
            </a:r>
            <a:r>
              <a:rPr lang="ru-RU" sz="2200" dirty="0" err="1" smtClean="0">
                <a:solidFill>
                  <a:srgbClr val="002060"/>
                </a:solidFill>
              </a:rPr>
              <a:t>Сосновоборского</a:t>
            </a:r>
            <a:r>
              <a:rPr lang="ru-RU" sz="2200" dirty="0" smtClean="0">
                <a:solidFill>
                  <a:srgbClr val="002060"/>
                </a:solidFill>
              </a:rPr>
              <a:t> городского округа: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3. Утвердить результаты смотра-конкурса школьных библиотек общеобразовательных учреждений города: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3.1 Победителем в конкурсе признать школьную библиотеку МБОУ "СОШ №6"(зав. библиотекой Сиднева Н.В., библиотекарь Кириленко Е.Н)</a:t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 smtClean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728" y="285728"/>
            <a:ext cx="7286676" cy="76944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Наши достижения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4F184-9C14-4839-BC62-86FFF3D1EB55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8728" y="285728"/>
            <a:ext cx="7286676" cy="76944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Читаем! Учимся! Играем!</a:t>
            </a:r>
          </a:p>
        </p:txBody>
      </p:sp>
      <p:pic>
        <p:nvPicPr>
          <p:cNvPr id="5122" name="Picture 2" descr="C:\Users\Библиотека\Desktop\картинки интернет\сов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00042"/>
            <a:ext cx="1214446" cy="119548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143240" y="3286124"/>
            <a:ext cx="30003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Главное в чтении не текст, 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а мысли, чувства, образы,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 вопросы, которые рождаются 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в душе читателя.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4143380"/>
            <a:ext cx="25003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Мы учимся и учим,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чтобы существовать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и успевать за 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изменениями в мире.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43636" y="4071942"/>
            <a:ext cx="27860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Игра и творчество 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превращают школьное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мероприятие в СОБЫТИЕ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школьной жизни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8" name="Picture 7" descr="IMG_43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357298"/>
            <a:ext cx="2733670" cy="1881633"/>
          </a:xfrm>
          <a:prstGeom prst="rect">
            <a:avLst/>
          </a:prstGeom>
          <a:noFill/>
          <a:ln w="50800" cmpd="thinThick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9" name="Picture 4" descr="IMG_437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071678"/>
            <a:ext cx="2595560" cy="1947010"/>
          </a:xfrm>
          <a:prstGeom prst="rect">
            <a:avLst/>
          </a:prstGeom>
          <a:noFill/>
          <a:ln w="50800" cmpd="thinThick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0" name="Picture 6" descr="И блеск, и шум, и говор бала"/>
          <p:cNvPicPr>
            <a:picLocks noChangeAspect="1" noChangeArrowheads="1"/>
          </p:cNvPicPr>
          <p:nvPr/>
        </p:nvPicPr>
        <p:blipFill>
          <a:blip r:embed="rId5" cstate="print"/>
          <a:srcRect l="10614" t="22986" r="14474" b="8124"/>
          <a:stretch>
            <a:fillRect/>
          </a:stretch>
        </p:blipFill>
        <p:spPr bwMode="auto">
          <a:xfrm>
            <a:off x="6143636" y="2071678"/>
            <a:ext cx="2795317" cy="1925631"/>
          </a:xfrm>
          <a:prstGeom prst="rect">
            <a:avLst/>
          </a:prstGeom>
          <a:solidFill>
            <a:srgbClr val="CC3300"/>
          </a:solidFill>
          <a:ln w="50800" cmpd="thinThick" algn="ctr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3" name="Picture 5" descr="MC900251761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0364" y="4786322"/>
            <a:ext cx="1643074" cy="158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4857752" y="5643578"/>
            <a:ext cx="37712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«Каждое дело творчески, </a:t>
            </a:r>
          </a:p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а иначе зачем?»</a:t>
            </a:r>
            <a:endParaRPr lang="ru-RU" sz="24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F90FB-DF4E-43AD-8FF9-E0FE343F200B}" type="slidenum">
              <a:rPr lang="ru-RU" smtClean="0"/>
              <a:pPr/>
              <a:t>26</a:t>
            </a:fld>
            <a:endParaRPr lang="ru-RU" dirty="0"/>
          </a:p>
        </p:txBody>
      </p:sp>
    </p:spTree>
  </p:cSld>
  <p:clrMapOvr>
    <a:masterClrMapping/>
  </p:clrMapOvr>
  <p:transition advTm="15725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85918" y="1357298"/>
            <a:ext cx="5175327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Благодарим за</a:t>
            </a:r>
          </a:p>
          <a:p>
            <a:pPr algn="ctr"/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</a:t>
            </a:r>
            <a:r>
              <a:rPr lang="ru-RU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нимание!</a:t>
            </a:r>
            <a:endParaRPr lang="ru-RU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4F184-9C14-4839-BC62-86FFF3D1EB55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  <p:transition advTm="21231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15370" cy="661984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Библиотека – учебный центр школы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85720" y="3143248"/>
            <a:ext cx="4357718" cy="3268667"/>
          </a:xfrm>
        </p:spPr>
        <p:txBody>
          <a:bodyPr>
            <a:normAutofit fontScale="62500" lnSpcReduction="20000"/>
          </a:bodyPr>
          <a:lstStyle/>
          <a:p>
            <a:pPr marL="342900" indent="-342900"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</a:rPr>
              <a:t>Фонд художественной литературы – </a:t>
            </a:r>
            <a:r>
              <a:rPr lang="ru-RU" sz="2000" b="1" dirty="0" smtClean="0">
                <a:solidFill>
                  <a:srgbClr val="C00000"/>
                </a:solidFill>
              </a:rPr>
              <a:t>5376</a:t>
            </a:r>
          </a:p>
          <a:p>
            <a:pPr marL="342900" indent="-342900"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</a:rPr>
              <a:t>Фонд учебников </a:t>
            </a:r>
            <a:r>
              <a:rPr lang="en-US" sz="2000" b="1" dirty="0" smtClean="0">
                <a:solidFill>
                  <a:srgbClr val="002060"/>
                </a:solidFill>
              </a:rPr>
              <a:t> - </a:t>
            </a:r>
            <a:r>
              <a:rPr lang="en-US" sz="2000" b="1" dirty="0" smtClean="0">
                <a:solidFill>
                  <a:srgbClr val="C00000"/>
                </a:solidFill>
              </a:rPr>
              <a:t>11912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marL="342900" indent="-342900"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</a:rPr>
              <a:t>Количество читателей – </a:t>
            </a:r>
            <a:r>
              <a:rPr lang="ru-RU" sz="2000" b="1" dirty="0" smtClean="0">
                <a:solidFill>
                  <a:srgbClr val="C00000"/>
                </a:solidFill>
              </a:rPr>
              <a:t>794</a:t>
            </a:r>
          </a:p>
          <a:p>
            <a:pPr marL="342900" indent="-342900"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</a:rPr>
              <a:t>Количество посещений – </a:t>
            </a:r>
            <a:r>
              <a:rPr lang="en-US" sz="2000" b="1" dirty="0" smtClean="0">
                <a:solidFill>
                  <a:srgbClr val="C00000"/>
                </a:solidFill>
              </a:rPr>
              <a:t>8110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marL="342900" indent="-342900"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</a:rPr>
              <a:t>Книговыдача  </a:t>
            </a:r>
            <a:r>
              <a:rPr lang="en-US" sz="2000" b="1" dirty="0" smtClean="0">
                <a:solidFill>
                  <a:srgbClr val="002060"/>
                </a:solidFill>
              </a:rPr>
              <a:t>- </a:t>
            </a:r>
            <a:r>
              <a:rPr lang="en-US" sz="2000" b="1" dirty="0" smtClean="0">
                <a:solidFill>
                  <a:srgbClr val="C00000"/>
                </a:solidFill>
              </a:rPr>
              <a:t>20900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marL="342900" indent="-342900"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</a:rPr>
              <a:t>Посещаемость – </a:t>
            </a:r>
            <a:r>
              <a:rPr lang="ru-RU" sz="2000" b="1" dirty="0" smtClean="0">
                <a:solidFill>
                  <a:srgbClr val="C00000"/>
                </a:solidFill>
              </a:rPr>
              <a:t>10.8</a:t>
            </a:r>
          </a:p>
          <a:p>
            <a:pPr marL="342900" indent="-342900"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</a:rPr>
              <a:t>Читаемость : начальная школа – </a:t>
            </a:r>
            <a:r>
              <a:rPr lang="ru-RU" sz="2000" b="1" dirty="0" smtClean="0">
                <a:solidFill>
                  <a:srgbClr val="C00000"/>
                </a:solidFill>
              </a:rPr>
              <a:t>12.3</a:t>
            </a:r>
          </a:p>
          <a:p>
            <a:pPr marL="342900" indent="-342900"/>
            <a:r>
              <a:rPr lang="ru-RU" sz="2000" b="1" dirty="0" smtClean="0">
                <a:solidFill>
                  <a:srgbClr val="002060"/>
                </a:solidFill>
              </a:rPr>
              <a:t>                                    средняя школа – </a:t>
            </a:r>
            <a:r>
              <a:rPr lang="ru-RU" sz="2000" b="1" dirty="0" smtClean="0">
                <a:solidFill>
                  <a:srgbClr val="C00000"/>
                </a:solidFill>
              </a:rPr>
              <a:t>6.0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86116" y="642918"/>
            <a:ext cx="5572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«Школа – это прежде всего книга…»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                                                  С. Соловейчик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1472" y="1571612"/>
            <a:ext cx="2286016" cy="121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Самостоятельное пользование библиотекой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57554" y="1571612"/>
            <a:ext cx="2286016" cy="121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Посещение библиотеки для подготовки к занятиям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43636" y="1571612"/>
            <a:ext cx="2357454" cy="121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Посещение библиотеки для поиска  дополнительного материала</a:t>
            </a:r>
            <a:endParaRPr lang="ru-RU" sz="1600" b="1" dirty="0">
              <a:solidFill>
                <a:srgbClr val="002060"/>
              </a:solidFill>
            </a:endParaRPr>
          </a:p>
        </p:txBody>
      </p:sp>
      <p:cxnSp>
        <p:nvCxnSpPr>
          <p:cNvPr id="13" name="Прямая соединительная линия 12"/>
          <p:cNvCxnSpPr>
            <a:stCxn id="8" idx="3"/>
            <a:endCxn id="9" idx="1"/>
          </p:cNvCxnSpPr>
          <p:nvPr/>
        </p:nvCxnSpPr>
        <p:spPr>
          <a:xfrm>
            <a:off x="2857488" y="2178835"/>
            <a:ext cx="500066" cy="0"/>
          </a:xfrm>
          <a:prstGeom prst="line">
            <a:avLst/>
          </a:prstGeom>
          <a:ln w="317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>
            <a:stCxn id="9" idx="3"/>
            <a:endCxn id="10" idx="1"/>
          </p:cNvCxnSpPr>
          <p:nvPr/>
        </p:nvCxnSpPr>
        <p:spPr>
          <a:xfrm>
            <a:off x="5643570" y="2178835"/>
            <a:ext cx="500066" cy="0"/>
          </a:xfrm>
          <a:prstGeom prst="line">
            <a:avLst/>
          </a:prstGeom>
          <a:ln w="317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Номер слайда 1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F90FB-DF4E-43AD-8FF9-E0FE343F200B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1028" name="Picture 4" descr="D:\Учетные записи\kien\Изображения\Фото мер-тий 2012-2013\2013-02-13, ученики\IMG_06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3143248"/>
            <a:ext cx="2428860" cy="1821645"/>
          </a:xfrm>
          <a:prstGeom prst="rect">
            <a:avLst/>
          </a:prstGeom>
          <a:noFill/>
          <a:ln w="47625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1027" name="Picture 3" descr="D:\Учетные записи\kien\Изображения\2012-03-21\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3571876"/>
            <a:ext cx="2428860" cy="1821645"/>
          </a:xfrm>
          <a:prstGeom prst="rect">
            <a:avLst/>
          </a:prstGeom>
          <a:noFill/>
          <a:ln w="508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1026" name="Picture 2" descr="D:\Учетные записи\kien\Изображения\2014-02-14 февраль 2014-библ. уроки\февраль 2014-библ. уроки 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4786322"/>
            <a:ext cx="2595549" cy="1946662"/>
          </a:xfrm>
          <a:prstGeom prst="rect">
            <a:avLst/>
          </a:prstGeom>
          <a:noFill/>
          <a:ln w="50800" cmpd="thinThick">
            <a:solidFill>
              <a:schemeClr val="accent1">
                <a:lumMod val="50000"/>
              </a:schemeClr>
            </a:solidFill>
          </a:ln>
        </p:spPr>
      </p:pic>
    </p:spTree>
  </p:cSld>
  <p:clrMapOvr>
    <a:masterClrMapping/>
  </p:clrMapOvr>
  <p:transition advTm="15865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4F184-9C14-4839-BC62-86FFF3D1EB55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42910" y="285728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Поступление учебников в </a:t>
            </a:r>
            <a:r>
              <a:rPr lang="ru-RU" sz="3200" b="1" dirty="0" smtClean="0">
                <a:solidFill>
                  <a:srgbClr val="C00000"/>
                </a:solidFill>
              </a:rPr>
              <a:t>2011-2015  </a:t>
            </a:r>
            <a:r>
              <a:rPr lang="ru-RU" sz="3200" b="1" dirty="0" smtClean="0">
                <a:solidFill>
                  <a:srgbClr val="C00000"/>
                </a:solidFill>
              </a:rPr>
              <a:t>гг.</a:t>
            </a:r>
            <a:endParaRPr lang="ru-RU" sz="3200" b="1" dirty="0"/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sz="half" idx="2"/>
          </p:nvPr>
        </p:nvGraphicFramePr>
        <p:xfrm>
          <a:off x="142844" y="2428868"/>
          <a:ext cx="4038600" cy="3913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Содержимое 3"/>
          <p:cNvGraphicFramePr>
            <a:graphicFrameLocks noGrp="1"/>
          </p:cNvGraphicFramePr>
          <p:nvPr>
            <p:ph sz="quarter" idx="4"/>
          </p:nvPr>
        </p:nvGraphicFramePr>
        <p:xfrm>
          <a:off x="4357686" y="2500306"/>
          <a:ext cx="4572032" cy="3913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Текст 6"/>
          <p:cNvSpPr>
            <a:spLocks noGrp="1"/>
          </p:cNvSpPr>
          <p:nvPr>
            <p:ph type="body" idx="1"/>
          </p:nvPr>
        </p:nvSpPr>
        <p:spPr>
          <a:xfrm>
            <a:off x="857224" y="1428736"/>
            <a:ext cx="3643338" cy="547686"/>
          </a:xfrm>
        </p:spPr>
        <p:txBody>
          <a:bodyPr/>
          <a:lstStyle/>
          <a:p>
            <a:r>
              <a:rPr lang="ru-RU" sz="200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Количество комплектов</a:t>
            </a:r>
            <a:endParaRPr lang="ru-RU" sz="2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857752" y="1785926"/>
            <a:ext cx="4040188" cy="762000"/>
          </a:xfrm>
        </p:spPr>
        <p:txBody>
          <a:bodyPr/>
          <a:lstStyle/>
          <a:p>
            <a:r>
              <a:rPr lang="ru-RU" sz="200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Использование денежных средств  (в руб.)</a:t>
            </a:r>
            <a:endParaRPr lang="ru-RU" sz="2000" dirty="0" smtClean="0">
              <a:solidFill>
                <a:srgbClr val="002060"/>
              </a:solidFill>
              <a:latin typeface="+mj-lt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690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Библиотека – информационный центр школы 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42844" y="1785926"/>
            <a:ext cx="5572164" cy="457203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Электронный каталог учебников(1с:</a:t>
            </a:r>
            <a:r>
              <a:rPr lang="ru-RU" sz="1400" b="1" dirty="0" smtClean="0">
                <a:solidFill>
                  <a:srgbClr val="C00000"/>
                </a:solidFill>
              </a:rPr>
              <a:t>Библиотека</a:t>
            </a:r>
            <a:r>
              <a:rPr lang="ru-RU" sz="2000" b="1" dirty="0" smtClean="0">
                <a:solidFill>
                  <a:srgbClr val="C00000"/>
                </a:solidFill>
              </a:rPr>
              <a:t>)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Картотека Интернет-ресурсов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Рекомендованные списки цифровых образовательных ресурсов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Блог Центра «Остров сокровищ»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       </a:t>
            </a:r>
            <a:r>
              <a:rPr lang="ru-RU" sz="1400" b="1" dirty="0" smtClean="0">
                <a:solidFill>
                  <a:srgbClr val="002060"/>
                </a:solidFill>
              </a:rPr>
              <a:t>(</a:t>
            </a:r>
            <a:r>
              <a:rPr lang="en-US" sz="1400" b="1" dirty="0" smtClean="0">
                <a:solidFill>
                  <a:srgbClr val="002060"/>
                </a:solidFill>
              </a:rPr>
              <a:t>http://ninasid.blogspot.com/</a:t>
            </a:r>
            <a:r>
              <a:rPr lang="en-US" sz="1400" dirty="0" smtClean="0">
                <a:solidFill>
                  <a:srgbClr val="002060"/>
                </a:solidFill>
              </a:rPr>
              <a:t> </a:t>
            </a:r>
            <a:r>
              <a:rPr lang="ru-RU" sz="1800" b="1" dirty="0" smtClean="0">
                <a:solidFill>
                  <a:srgbClr val="002060"/>
                </a:solidFill>
              </a:rPr>
              <a:t>)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Библиотечные уроки 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Участие в исследовательской деятельности</a:t>
            </a:r>
          </a:p>
          <a:p>
            <a:pPr>
              <a:buNone/>
            </a:pPr>
            <a:endParaRPr lang="ru-RU" sz="1400" dirty="0" smtClean="0"/>
          </a:p>
          <a:p>
            <a:pPr>
              <a:buNone/>
            </a:pPr>
            <a:endParaRPr lang="ru-RU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00430" y="928670"/>
            <a:ext cx="5286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«В жизни, как правило, преуспевает тот, 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кто располагает лучшей информацией»</a:t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>                                             </a:t>
            </a:r>
            <a:r>
              <a:rPr lang="ru-RU" sz="1600" b="1" i="1" dirty="0" smtClean="0">
                <a:solidFill>
                  <a:srgbClr val="002060"/>
                </a:solidFill>
              </a:rPr>
              <a:t>Бенджамин  Дизраэли</a:t>
            </a:r>
            <a:endParaRPr lang="ru-RU" dirty="0"/>
          </a:p>
        </p:txBody>
      </p:sp>
      <p:pic>
        <p:nvPicPr>
          <p:cNvPr id="8" name="Picture 6" descr="IMGP059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2143116"/>
            <a:ext cx="2398318" cy="1709780"/>
          </a:xfrm>
          <a:prstGeom prst="rect">
            <a:avLst/>
          </a:prstGeom>
          <a:noFill/>
          <a:ln w="50800" cmpd="thinThick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1" name="Picture 6" descr="IMG_4210"/>
          <p:cNvPicPr>
            <a:picLocks noChangeAspect="1" noChangeArrowheads="1"/>
          </p:cNvPicPr>
          <p:nvPr/>
        </p:nvPicPr>
        <p:blipFill>
          <a:blip r:embed="rId3" cstate="print"/>
          <a:srcRect l="31740" r="11833"/>
          <a:stretch>
            <a:fillRect/>
          </a:stretch>
        </p:blipFill>
        <p:spPr bwMode="auto">
          <a:xfrm>
            <a:off x="4143372" y="5072074"/>
            <a:ext cx="1214446" cy="1613909"/>
          </a:xfrm>
          <a:prstGeom prst="rect">
            <a:avLst/>
          </a:prstGeom>
          <a:noFill/>
          <a:ln w="50800" cmpd="thinThick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2" name="AutoShape 2"/>
          <p:cNvSpPr txBox="1">
            <a:spLocks noChangeArrowheads="1"/>
          </p:cNvSpPr>
          <p:nvPr/>
        </p:nvSpPr>
        <p:spPr>
          <a:xfrm>
            <a:off x="1500166" y="5357826"/>
            <a:ext cx="21431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Что человеку нужно?</a:t>
            </a:r>
            <a:b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Потребности подростка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 современном мире.</a:t>
            </a:r>
            <a:b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Проект Павла Сороко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F90FB-DF4E-43AD-8FF9-E0FE343F200B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10" name="Picture 4" descr="C:\Users\Библиотека\Pictures\2014-03-04 февраль 2014-Бианки, перво-ки\февраль 2014-Бианки, перво-ки 0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7" y="4429132"/>
            <a:ext cx="2476518" cy="1857388"/>
          </a:xfrm>
          <a:prstGeom prst="rect">
            <a:avLst/>
          </a:prstGeom>
          <a:noFill/>
          <a:ln w="50800" cmpd="thinThick">
            <a:solidFill>
              <a:schemeClr val="accent1">
                <a:lumMod val="50000"/>
              </a:schemeClr>
            </a:solidFill>
          </a:ln>
        </p:spPr>
      </p:pic>
    </p:spTree>
  </p:cSld>
  <p:clrMapOvr>
    <a:masterClrMapping/>
  </p:clrMapOvr>
  <p:transition advTm="15413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Библиотека – </a:t>
            </a:r>
            <a:r>
              <a:rPr lang="en-US" sz="3600" b="1" dirty="0" smtClean="0">
                <a:solidFill>
                  <a:srgbClr val="C00000"/>
                </a:solidFill>
              </a:rPr>
              <a:t/>
            </a:r>
            <a:br>
              <a:rPr lang="en-US" sz="3600" b="1" dirty="0" smtClean="0">
                <a:solidFill>
                  <a:srgbClr val="C00000"/>
                </a:solidFill>
              </a:rPr>
            </a:br>
            <a:r>
              <a:rPr lang="ru-RU" sz="3600" b="1" dirty="0" smtClean="0">
                <a:solidFill>
                  <a:srgbClr val="C00000"/>
                </a:solidFill>
              </a:rPr>
              <a:t>воспитательный 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</a:rPr>
              <a:t>центр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</a:rPr>
              <a:t> школы 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1142984"/>
            <a:ext cx="894412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002060"/>
                </a:solidFill>
              </a:rPr>
              <a:t>«Театр удовлетворяет естественную потребность школьников к ролевой игре, в самовыражении».</a:t>
            </a:r>
          </a:p>
          <a:p>
            <a:r>
              <a:rPr lang="ru-RU" sz="1400" b="1" i="1" dirty="0" smtClean="0">
                <a:solidFill>
                  <a:srgbClr val="002060"/>
                </a:solidFill>
              </a:rPr>
              <a:t>                                                                                                                                                                             В.А.Караковский</a:t>
            </a:r>
            <a:endParaRPr lang="ru-RU" sz="1400" b="1" i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Библиотека\Desktop\фото 2011-2012\фото открытие 29.09.11\IMG_0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285992"/>
            <a:ext cx="2278251" cy="1708845"/>
          </a:xfrm>
          <a:prstGeom prst="rect">
            <a:avLst/>
          </a:prstGeom>
          <a:noFill/>
          <a:ln w="38100" cmpd="thinThick">
            <a:solidFill>
              <a:schemeClr val="accent1">
                <a:lumMod val="50000"/>
              </a:schemeClr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2857488" y="1643050"/>
            <a:ext cx="3469155" cy="52322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Театр книги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«Свеча»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2" name="Picture 8" descr="IMG_9282"/>
          <p:cNvPicPr>
            <a:picLocks noChangeAspect="1" noChangeArrowheads="1"/>
          </p:cNvPicPr>
          <p:nvPr/>
        </p:nvPicPr>
        <p:blipFill>
          <a:blip r:embed="rId3" cstate="print"/>
          <a:srcRect l="4877" t="4842" r="2438"/>
          <a:stretch>
            <a:fillRect/>
          </a:stretch>
        </p:blipFill>
        <p:spPr bwMode="auto">
          <a:xfrm>
            <a:off x="3214678" y="2357430"/>
            <a:ext cx="2674558" cy="1831012"/>
          </a:xfrm>
          <a:prstGeom prst="rect">
            <a:avLst/>
          </a:prstGeom>
          <a:noFill/>
          <a:ln w="381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1026" name="Picture 2" descr="IMG_0103"/>
          <p:cNvPicPr>
            <a:picLocks noChangeAspect="1" noChangeArrowheads="1"/>
          </p:cNvPicPr>
          <p:nvPr/>
        </p:nvPicPr>
        <p:blipFill>
          <a:blip r:embed="rId4" cstate="print">
            <a:lum bright="12000" contrast="12000"/>
          </a:blip>
          <a:srcRect t="20833"/>
          <a:stretch>
            <a:fillRect/>
          </a:stretch>
        </p:blipFill>
        <p:spPr bwMode="auto">
          <a:xfrm>
            <a:off x="3143240" y="4500570"/>
            <a:ext cx="2913918" cy="1730139"/>
          </a:xfrm>
          <a:prstGeom prst="rect">
            <a:avLst/>
          </a:prstGeom>
          <a:noFill/>
          <a:ln w="38100" cmpd="thinThick" algn="ctr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3286116" y="4214818"/>
            <a:ext cx="25717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2060"/>
                </a:solidFill>
              </a:rPr>
              <a:t>«Добро в нас, добро вокруг нас» </a:t>
            </a:r>
            <a:endParaRPr lang="ru-RU" sz="11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57488" y="6286520"/>
            <a:ext cx="32861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«У осени поздней,  порою печальной…»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4282" y="4071942"/>
            <a:ext cx="25826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«Открой книгу и чудеса начнутся!»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pic>
        <p:nvPicPr>
          <p:cNvPr id="3" name="Picture 2" descr="E:\през и букл\фото апрель-май\IMG_01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357694"/>
            <a:ext cx="2285984" cy="1714645"/>
          </a:xfrm>
          <a:prstGeom prst="rect">
            <a:avLst/>
          </a:prstGeom>
          <a:noFill/>
          <a:ln w="38100" cmpd="thinThick">
            <a:solidFill>
              <a:schemeClr val="accent1">
                <a:lumMod val="50000"/>
              </a:schemeClr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500034" y="6143644"/>
            <a:ext cx="1890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«Волшебный сказочник»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00826" y="6286520"/>
            <a:ext cx="24624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«Улыбка и смех – это для всех»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D:\Учетные записи\kien\Изображения\2014-01-24 блокада и дети 1а.23.01.14\блокада и дети 1а.23.01.14 0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2264" y="2285992"/>
            <a:ext cx="2357422" cy="1768067"/>
          </a:xfrm>
          <a:prstGeom prst="rect">
            <a:avLst/>
          </a:prstGeom>
          <a:noFill/>
          <a:ln w="38100" cmpd="thinThick">
            <a:solidFill>
              <a:schemeClr val="accent1">
                <a:lumMod val="50000"/>
              </a:schemeClr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6500826" y="4071942"/>
            <a:ext cx="2653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«Ведь эта память – наша совесть»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pic>
        <p:nvPicPr>
          <p:cNvPr id="2051" name="Picture 3" descr="D:\Учетные записи\kien\Изображения\2013-12-11 11.12.13. Носов\11.12.13. Носов 0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2264" y="4500570"/>
            <a:ext cx="2309828" cy="1732372"/>
          </a:xfrm>
          <a:prstGeom prst="rect">
            <a:avLst/>
          </a:prstGeom>
          <a:noFill/>
          <a:ln w="38100" cmpd="thinThick">
            <a:solidFill>
              <a:schemeClr val="accent1">
                <a:lumMod val="50000"/>
              </a:schemeClr>
            </a:solidFill>
          </a:ln>
        </p:spPr>
      </p:pic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4F184-9C14-4839-BC62-86FFF3D1EB55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  <p:transition advTm="10312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Библиотека\Desktop\фото для альбома-библиотека\02.04.2009. Крылов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2445804" cy="1834354"/>
          </a:xfrm>
          <a:prstGeom prst="rect">
            <a:avLst/>
          </a:prstGeom>
          <a:noFill/>
          <a:ln w="508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2051" name="Picture 3" descr="C:\Users\Библиотека\Desktop\фото для альбома-библиотека\03.12.13. Посидим рядком-поговорим ладко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42852"/>
            <a:ext cx="2928926" cy="2196695"/>
          </a:xfrm>
          <a:prstGeom prst="rect">
            <a:avLst/>
          </a:prstGeom>
          <a:noFill/>
          <a:ln w="508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2052" name="Picture 4" descr="C:\Users\Библиотека\Desktop\фото для альбома-библиотека\15.02.07.День рождения волшебни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500306"/>
            <a:ext cx="2500298" cy="1875224"/>
          </a:xfrm>
          <a:prstGeom prst="rect">
            <a:avLst/>
          </a:prstGeom>
          <a:noFill/>
          <a:ln w="508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2053" name="Picture 5" descr="C:\Users\Библиотека\Desktop\фото для альбома-библиотека\16.04.2010 Волшебный сказочник-андерсе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714884"/>
            <a:ext cx="2476485" cy="1857364"/>
          </a:xfrm>
          <a:prstGeom prst="rect">
            <a:avLst/>
          </a:prstGeom>
          <a:noFill/>
          <a:ln w="508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2054" name="Picture 6" descr="C:\Users\Библиотека\Desktop\фото для альбома-библиотека\18.12.08. Солженицын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66"/>
            <a:ext cx="2714612" cy="2035959"/>
          </a:xfrm>
          <a:prstGeom prst="rect">
            <a:avLst/>
          </a:prstGeom>
          <a:noFill/>
          <a:ln w="508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2055" name="Picture 7" descr="C:\Users\Библиотека\Desktop\фото для альбома-библиотека\22.11.10. Поезд стихов и сказок. Д Родари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2571744"/>
            <a:ext cx="2643174" cy="1982381"/>
          </a:xfrm>
          <a:prstGeom prst="rect">
            <a:avLst/>
          </a:prstGeom>
          <a:noFill/>
          <a:ln w="508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2056" name="Picture 8" descr="C:\Users\Библиотека\Desktop\фото для альбома-библиотека\24.04.13. Путешествие в страну Смехоландию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14678" y="2571744"/>
            <a:ext cx="2571736" cy="1928802"/>
          </a:xfrm>
          <a:prstGeom prst="rect">
            <a:avLst/>
          </a:prstGeom>
          <a:noFill/>
          <a:ln w="508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2057" name="Picture 9" descr="C:\Users\Библиотека\Desktop\фото для альбома-библиотека\добро в нас, добро вокруг нас-30.09.201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43240" y="4714884"/>
            <a:ext cx="2786082" cy="1857388"/>
          </a:xfrm>
          <a:prstGeom prst="rect">
            <a:avLst/>
          </a:prstGeom>
          <a:noFill/>
          <a:ln w="508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2058" name="Picture 10" descr="C:\Users\Библиотека\Desktop\фото для альбома-библиотека\11.12.13. Носов Улыбка и смех-это для всех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57950" y="4786322"/>
            <a:ext cx="2428860" cy="1821645"/>
          </a:xfrm>
          <a:prstGeom prst="rect">
            <a:avLst/>
          </a:prstGeom>
          <a:noFill/>
          <a:ln w="50800" cmpd="thinThick">
            <a:solidFill>
              <a:schemeClr val="accent1">
                <a:lumMod val="50000"/>
              </a:schemeClr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785786" y="1928802"/>
            <a:ext cx="13901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Жили-были басни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00364" y="2000240"/>
            <a:ext cx="30918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Посидим рядком  -поговорим ладком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29388" y="6215082"/>
            <a:ext cx="2377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Улыбка и смех – это для всех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7158" y="4071942"/>
            <a:ext cx="2376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День рождения волшебника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86578" y="2071678"/>
            <a:ext cx="1489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Жизнь не по лжи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72264" y="4286256"/>
            <a:ext cx="1868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Поезд стихов и сказок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2910" y="6215082"/>
            <a:ext cx="1911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Волшебный сказочник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43240" y="4071942"/>
            <a:ext cx="2857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Путешествие в страну </a:t>
            </a:r>
            <a:r>
              <a:rPr lang="ru-RU" sz="1400" dirty="0" err="1" smtClean="0">
                <a:solidFill>
                  <a:schemeClr val="bg1"/>
                </a:solidFill>
              </a:rPr>
              <a:t>Смехландию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86116" y="6215082"/>
            <a:ext cx="2507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Добро в нас, добро вокруг нас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914F184-9C14-4839-BC62-86FFF3D1EB55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  <p:transition advTm="13229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3108" y="5857892"/>
            <a:ext cx="4857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Собраться вместе – это начало.</a:t>
            </a:r>
          </a:p>
          <a:p>
            <a:r>
              <a:rPr lang="ru-RU" sz="16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Остаться вместе – это прогресс.</a:t>
            </a:r>
          </a:p>
          <a:p>
            <a:r>
              <a:rPr lang="ru-RU" sz="16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Работать вместе – это успех!</a:t>
            </a:r>
            <a:endParaRPr lang="ru-RU" sz="16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69" name="Picture 1" descr="C:\Users\Библиотека\Pictures\2012-04-27 27.04.12. Чуковский, детсад\27.04.12. Чуковский, детсад 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71546"/>
            <a:ext cx="2571767" cy="1928826"/>
          </a:xfrm>
          <a:prstGeom prst="rect">
            <a:avLst/>
          </a:prstGeom>
          <a:noFill/>
          <a:ln w="508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32770" name="Picture 2" descr="C:\Users\Библиотека\Pictures\2012-04-27 27.04.12. Чуковский, детсад\27.04.12. Чуковский, детсад 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393258"/>
            <a:ext cx="2500330" cy="1875248"/>
          </a:xfrm>
          <a:prstGeom prst="rect">
            <a:avLst/>
          </a:prstGeom>
          <a:noFill/>
          <a:ln w="50800" cmpd="thinThick">
            <a:solidFill>
              <a:schemeClr val="accent1">
                <a:lumMod val="5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14282" y="500042"/>
            <a:ext cx="2699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День рождения волшебника</a:t>
            </a:r>
          </a:p>
          <a:p>
            <a:r>
              <a:rPr lang="ru-RU" sz="1400" dirty="0" smtClean="0">
                <a:solidFill>
                  <a:srgbClr val="C00000"/>
                </a:solidFill>
              </a:rPr>
              <a:t>   К юбилею К.И.Чуковского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34" y="5500702"/>
            <a:ext cx="19094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Воспитанники </a:t>
            </a:r>
            <a:r>
              <a:rPr lang="ru-RU" sz="1400" b="1" dirty="0" err="1" smtClean="0">
                <a:solidFill>
                  <a:srgbClr val="002060"/>
                </a:solidFill>
              </a:rPr>
              <a:t>д</a:t>
            </a:r>
            <a:r>
              <a:rPr lang="ru-RU" sz="1400" b="1" dirty="0" smtClean="0">
                <a:solidFill>
                  <a:srgbClr val="002060"/>
                </a:solidFill>
              </a:rPr>
              <a:t>/с №1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32771" name="Picture 3" descr="C:\Users\Библиотека\Pictures\Фото мер-тий 2012-2013\17.05.13. детсад-смех-дия\17.05.13. Смехоландия-дет.сад №1 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857232"/>
            <a:ext cx="2571767" cy="1928826"/>
          </a:xfrm>
          <a:prstGeom prst="rect">
            <a:avLst/>
          </a:prstGeom>
          <a:noFill/>
          <a:ln w="50800" cmpd="thinThick">
            <a:solidFill>
              <a:schemeClr val="accent1">
                <a:lumMod val="50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214678" y="285728"/>
            <a:ext cx="2154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Путешествие в страну 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«</a:t>
            </a:r>
            <a:r>
              <a:rPr lang="ru-RU" sz="1400" b="1" dirty="0" err="1" smtClean="0">
                <a:solidFill>
                  <a:srgbClr val="C00000"/>
                </a:solidFill>
              </a:rPr>
              <a:t>Смехоландию</a:t>
            </a:r>
            <a:r>
              <a:rPr lang="ru-RU" sz="1400" b="1" dirty="0" smtClean="0">
                <a:solidFill>
                  <a:srgbClr val="C00000"/>
                </a:solidFill>
              </a:rPr>
              <a:t>»</a:t>
            </a:r>
            <a:endParaRPr lang="ru-RU" sz="1400" b="1" dirty="0">
              <a:solidFill>
                <a:srgbClr val="C00000"/>
              </a:solidFill>
            </a:endParaRPr>
          </a:p>
        </p:txBody>
      </p:sp>
      <p:pic>
        <p:nvPicPr>
          <p:cNvPr id="32772" name="Picture 4" descr="C:\Users\Библиотека\Pictures\Фото мер-тий 2012-2013\17.05.13. детсад-смех-дия\17.05.13. Смехоландия-дет.сад №1 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3214686"/>
            <a:ext cx="2571768" cy="1928826"/>
          </a:xfrm>
          <a:prstGeom prst="rect">
            <a:avLst/>
          </a:prstGeom>
          <a:noFill/>
          <a:ln w="50800" cmpd="thinThick">
            <a:solidFill>
              <a:schemeClr val="accent1">
                <a:lumMod val="50000"/>
              </a:schemeClr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3143240" y="5500702"/>
            <a:ext cx="2000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Воспитанники </a:t>
            </a:r>
            <a:r>
              <a:rPr lang="ru-RU" sz="1400" b="1" dirty="0" err="1" smtClean="0">
                <a:solidFill>
                  <a:srgbClr val="002060"/>
                </a:solidFill>
              </a:rPr>
              <a:t>д</a:t>
            </a:r>
            <a:r>
              <a:rPr lang="ru-RU" sz="1400" b="1" dirty="0" smtClean="0">
                <a:solidFill>
                  <a:srgbClr val="002060"/>
                </a:solidFill>
              </a:rPr>
              <a:t>/с №18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32773" name="Picture 5" descr="C:\Users\Библиотека\Pictures\Фото мер-тий 2012-2013\2012-11-23 маршак 23.11.12\маршак 23.11.12 0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1285860"/>
            <a:ext cx="2547955" cy="1910967"/>
          </a:xfrm>
          <a:prstGeom prst="rect">
            <a:avLst/>
          </a:prstGeom>
          <a:noFill/>
          <a:ln w="50800" cmpd="thinThick">
            <a:solidFill>
              <a:schemeClr val="accent1">
                <a:lumMod val="50000"/>
              </a:schemeClr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6000760" y="500042"/>
            <a:ext cx="26432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Дом, который построил Джек</a:t>
            </a:r>
          </a:p>
          <a:p>
            <a:r>
              <a:rPr lang="ru-RU" sz="1400" dirty="0" smtClean="0">
                <a:solidFill>
                  <a:srgbClr val="C00000"/>
                </a:solidFill>
              </a:rPr>
              <a:t>    К юбилею С.Я.Маршака</a:t>
            </a:r>
            <a:endParaRPr lang="ru-RU" sz="1400" dirty="0">
              <a:solidFill>
                <a:srgbClr val="C00000"/>
              </a:solidFill>
            </a:endParaRPr>
          </a:p>
        </p:txBody>
      </p:sp>
      <p:pic>
        <p:nvPicPr>
          <p:cNvPr id="32774" name="Picture 6" descr="C:\Users\Библиотека\Pictures\Фото мер-тий 2012-2013\2012-11-23 маршак 23.11.12\маршак 23.11.12 023.JPG"/>
          <p:cNvPicPr>
            <a:picLocks noChangeAspect="1" noChangeArrowheads="1"/>
          </p:cNvPicPr>
          <p:nvPr/>
        </p:nvPicPr>
        <p:blipFill>
          <a:blip r:embed="rId7" cstate="print"/>
          <a:srcRect l="5263"/>
          <a:stretch>
            <a:fillRect/>
          </a:stretch>
        </p:blipFill>
        <p:spPr bwMode="auto">
          <a:xfrm>
            <a:off x="6215074" y="3500438"/>
            <a:ext cx="2466458" cy="1952615"/>
          </a:xfrm>
          <a:prstGeom prst="rect">
            <a:avLst/>
          </a:prstGeom>
          <a:noFill/>
          <a:ln w="50800" cmpd="thinThick">
            <a:solidFill>
              <a:schemeClr val="accent1">
                <a:lumMod val="50000"/>
              </a:schemeClr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6286512" y="5500702"/>
            <a:ext cx="2000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Воспитанники </a:t>
            </a:r>
            <a:r>
              <a:rPr lang="ru-RU" sz="1400" b="1" dirty="0" err="1" smtClean="0">
                <a:solidFill>
                  <a:srgbClr val="002060"/>
                </a:solidFill>
              </a:rPr>
              <a:t>д</a:t>
            </a:r>
            <a:r>
              <a:rPr lang="ru-RU" sz="1400" b="1" dirty="0" smtClean="0">
                <a:solidFill>
                  <a:srgbClr val="002060"/>
                </a:solidFill>
              </a:rPr>
              <a:t>/с №19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914F184-9C14-4839-BC62-86FFF3D1EB55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  <p:transition advTm="11372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Учетные записи\kien\Изображения\фото для альбома-библиотека\Пушкин\229.10.09 И с вами снова 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702" y="1428736"/>
            <a:ext cx="2285944" cy="1714512"/>
          </a:xfrm>
          <a:prstGeom prst="rect">
            <a:avLst/>
          </a:prstGeom>
          <a:noFill/>
          <a:ln w="381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4" name="Содержимое 3" descr="18.11.10. И блеск и шум и говор бала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8571" t="5714" b="5714"/>
          <a:stretch>
            <a:fillRect/>
          </a:stretch>
        </p:blipFill>
        <p:spPr>
          <a:xfrm>
            <a:off x="142844" y="4000504"/>
            <a:ext cx="2571768" cy="1868550"/>
          </a:xfrm>
          <a:ln w="38100" cmpd="thinThick">
            <a:solidFill>
              <a:schemeClr val="accent1">
                <a:lumMod val="50000"/>
              </a:schemeClr>
            </a:solidFill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08587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Ежегодный Пушкинский </a:t>
            </a:r>
            <a:r>
              <a:rPr lang="en-US" sz="2800" b="1" dirty="0" smtClean="0">
                <a:solidFill>
                  <a:srgbClr val="C00000"/>
                </a:solidFill>
              </a:rPr>
              <a:t/>
            </a:r>
            <a:br>
              <a:rPr lang="en-US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литературно-художественный праздник</a:t>
            </a:r>
          </a:p>
        </p:txBody>
      </p:sp>
      <p:pic>
        <p:nvPicPr>
          <p:cNvPr id="1026" name="Picture 2" descr="D:\Учетные записи\kien\Изображения\фото для альбома-библиотека\Пушкин\19.10.11. В те дни. когда в садах Лицея.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428736"/>
            <a:ext cx="2397094" cy="1797985"/>
          </a:xfrm>
          <a:prstGeom prst="rect">
            <a:avLst/>
          </a:prstGeom>
          <a:noFill/>
          <a:ln w="381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1027" name="Picture 3" descr="D:\Учетные записи\kien\Изображения\фото для альбома-библиотека\Пушкин\19.10.12. Лицей начало положил всему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1142984"/>
            <a:ext cx="3548141" cy="2286016"/>
          </a:xfrm>
          <a:prstGeom prst="rect">
            <a:avLst/>
          </a:prstGeom>
          <a:noFill/>
          <a:ln w="381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1029" name="Picture 5" descr="D:\Учетные записи\kien\Изображения\фото для альбома-библиотека\Пушкин\19.10.12. Лицей начало положил всему (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488" y="3786190"/>
            <a:ext cx="3516306" cy="2165040"/>
          </a:xfrm>
          <a:prstGeom prst="rect">
            <a:avLst/>
          </a:prstGeom>
          <a:noFill/>
          <a:ln w="38100" cmpd="thinThick">
            <a:solidFill>
              <a:schemeClr val="accent1">
                <a:lumMod val="50000"/>
              </a:schemeClr>
            </a:solidFill>
          </a:ln>
        </p:spPr>
      </p:pic>
      <p:pic>
        <p:nvPicPr>
          <p:cNvPr id="1030" name="Picture 6" descr="D:\Учетные записи\kien\Изображения\фото для альбома-библиотека\Пушкин\23.10.08. Прекрасен наш союз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00826" y="4000504"/>
            <a:ext cx="2522464" cy="1892000"/>
          </a:xfrm>
          <a:prstGeom prst="rect">
            <a:avLst/>
          </a:prstGeom>
          <a:noFill/>
          <a:ln w="38100" cmpd="thinThick">
            <a:solidFill>
              <a:schemeClr val="accent1">
                <a:lumMod val="50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0" y="3286124"/>
            <a:ext cx="28312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В те дни, когда в садах лицея…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19.11.2011 г.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14678" y="6000768"/>
            <a:ext cx="2914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Лицей начало положил всему…</a:t>
            </a:r>
          </a:p>
          <a:p>
            <a:r>
              <a:rPr lang="ru-RU" sz="1400" dirty="0" smtClean="0">
                <a:solidFill>
                  <a:srgbClr val="002060"/>
                </a:solidFill>
              </a:rPr>
              <a:t>                  19.10.2012 г.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29454" y="3214686"/>
            <a:ext cx="17502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И снова с вами я…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20.10.2009 г.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929330"/>
            <a:ext cx="2861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И блеск, и шум , и говор бала…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18.10.2010 г.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86578" y="6000768"/>
            <a:ext cx="21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Прекрасен наш союз…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23.10.2008 г.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914F184-9C14-4839-BC62-86FFF3D1EB55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  <p:transition advTm="10327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1695</TotalTime>
  <Words>1084</Words>
  <Application>Microsoft Office PowerPoint</Application>
  <PresentationFormat>Экран (4:3)</PresentationFormat>
  <Paragraphs>263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Бумажная</vt:lpstr>
      <vt:lpstr>Слайд 1</vt:lpstr>
      <vt:lpstr>           «ОСТРОВ  СОКРОВИЩ» </vt:lpstr>
      <vt:lpstr>Библиотека – учебный центр школы</vt:lpstr>
      <vt:lpstr>Поступление учебников в 2011-2015  гг.</vt:lpstr>
      <vt:lpstr>Библиотека – информационный центр школы </vt:lpstr>
      <vt:lpstr>Библиотека –  воспитательный  центр  школы </vt:lpstr>
      <vt:lpstr>Слайд 7</vt:lpstr>
      <vt:lpstr>Слайд 8</vt:lpstr>
      <vt:lpstr>Ежегодный Пушкинский  литературно-художественный праздник</vt:lpstr>
      <vt:lpstr>ЕГО ВЕЛИЧЕСТВО- БАЛ!</vt:lpstr>
      <vt:lpstr>ГОД ЛИТЕРАТУРЫ В РОССИИ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Проект  воспитания  творческого  читателя             по  сказкам  Натальи  Абрамцевой  «Сказка-река мудрости,                                    наполняющая мир» </vt:lpstr>
      <vt:lpstr>Библиотечный  блог  «Остров сокровищ»  http://ninasid.blogspot.ru/  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kien</dc:creator>
  <cp:lastModifiedBy>kien</cp:lastModifiedBy>
  <cp:revision>140</cp:revision>
  <dcterms:created xsi:type="dcterms:W3CDTF">2014-09-15T06:51:31Z</dcterms:created>
  <dcterms:modified xsi:type="dcterms:W3CDTF">2015-09-15T11:44:16Z</dcterms:modified>
</cp:coreProperties>
</file>