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5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09600" y="1282262"/>
            <a:ext cx="7998372" cy="25014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9600" b="1" dirty="0" smtClean="0">
                <a:ln w="0"/>
                <a:solidFill>
                  <a:srgbClr val="003374"/>
                </a:solidFill>
                <a:latin typeface="Monotype Corsiva" pitchFamily="66" charset="0"/>
              </a:rPr>
              <a:t>Что за прелесть эти сказки…</a:t>
            </a:r>
            <a:endParaRPr lang="en-US" sz="9600" b="1" dirty="0">
              <a:ln w="0"/>
              <a:solidFill>
                <a:srgbClr val="003374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11. Как старуха бранила старика в «Сказке о рыбаке и рыбке»?</a:t>
            </a:r>
            <a:endParaRPr lang="ru-RU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3374"/>
                </a:solidFill>
                <a:latin typeface="Monotype Corsiva" pitchFamily="66" charset="0"/>
              </a:rPr>
              <a:t>12. В каких насекомых превращала князя </a:t>
            </a:r>
            <a:r>
              <a:rPr lang="ru-RU" sz="3600" b="1" dirty="0" err="1" smtClean="0">
                <a:solidFill>
                  <a:srgbClr val="003374"/>
                </a:solidFill>
                <a:latin typeface="Monotype Corsiva" pitchFamily="66" charset="0"/>
              </a:rPr>
              <a:t>Гвидона</a:t>
            </a:r>
            <a:r>
              <a:rPr lang="ru-RU" sz="3600" b="1" dirty="0" smtClean="0">
                <a:solidFill>
                  <a:srgbClr val="003374"/>
                </a:solidFill>
                <a:latin typeface="Monotype Corsiva" pitchFamily="66" charset="0"/>
              </a:rPr>
              <a:t> царевна Лебедь?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003374"/>
                </a:solidFill>
                <a:latin typeface="Monotype Corsiva" pitchFamily="66" charset="0"/>
              </a:rPr>
              <a:t>13. В «Сказке о мёртвой царевне и о семи богатырях», как звали жениха мёртвой царевны? </a:t>
            </a:r>
          </a:p>
          <a:p>
            <a:pPr algn="ctr">
              <a:buNone/>
            </a:pPr>
            <a:endParaRPr lang="ru-RU" sz="3600" b="1" dirty="0" smtClean="0">
              <a:solidFill>
                <a:srgbClr val="003374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900" b="1" dirty="0" smtClean="0">
                <a:solidFill>
                  <a:srgbClr val="003374"/>
                </a:solidFill>
                <a:latin typeface="Monotype Corsiva" pitchFamily="66" charset="0"/>
              </a:rPr>
              <a:t>14. Назовите оптический прибор, с помощью которого князь </a:t>
            </a:r>
            <a:r>
              <a:rPr lang="ru-RU" sz="3900" b="1" dirty="0" err="1" smtClean="0">
                <a:solidFill>
                  <a:srgbClr val="003374"/>
                </a:solidFill>
                <a:latin typeface="Monotype Corsiva" pitchFamily="66" charset="0"/>
              </a:rPr>
              <a:t>Гвидон</a:t>
            </a:r>
            <a:r>
              <a:rPr lang="ru-RU" sz="3900" b="1" dirty="0" smtClean="0">
                <a:solidFill>
                  <a:srgbClr val="003374"/>
                </a:solidFill>
                <a:latin typeface="Monotype Corsiva" pitchFamily="66" charset="0"/>
              </a:rPr>
              <a:t> рассматривал приближающиеся к острову корабли?</a:t>
            </a:r>
            <a:endParaRPr lang="ru-RU" sz="3900" b="1" dirty="0">
              <a:solidFill>
                <a:srgbClr val="00337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3374"/>
                </a:solidFill>
                <a:latin typeface="Monotype Corsiva" pitchFamily="66" charset="0"/>
              </a:rPr>
              <a:t>15. В «Сказке о царе </a:t>
            </a:r>
            <a:r>
              <a:rPr lang="ru-RU" sz="3600" b="1" dirty="0" err="1" smtClean="0">
                <a:solidFill>
                  <a:srgbClr val="003374"/>
                </a:solidFill>
                <a:latin typeface="Monotype Corsiva" pitchFamily="66" charset="0"/>
              </a:rPr>
              <a:t>Салтане</a:t>
            </a:r>
            <a:r>
              <a:rPr lang="ru-RU" sz="3600" b="1" dirty="0" smtClean="0">
                <a:solidFill>
                  <a:srgbClr val="003374"/>
                </a:solidFill>
                <a:latin typeface="Monotype Corsiva" pitchFamily="66" charset="0"/>
              </a:rPr>
              <a:t>», какие три чуда были на острове Буяне? </a:t>
            </a:r>
            <a:endParaRPr lang="ru-RU" sz="3600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ped-kopilka.ru/upload/blogs/8824_afadd0d875c03a7b6ed003661f77f1f9.jp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53" y="1261433"/>
            <a:ext cx="40005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ed-kopilka.ru/upload/blogs/8824_d5ba47941415e5cbdd15297df12dff0b.jpg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703688" y="2305755"/>
            <a:ext cx="45720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ped-kopilka.ru/upload/blogs/8824_b361fb5a65865ac3bad5739e2d8603fc.jpg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8900"/>
            <a:ext cx="32004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46841"/>
            <a:ext cx="7886699" cy="83346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3374"/>
                </a:solidFill>
                <a:latin typeface="Monotype Corsiva" pitchFamily="66" charset="0"/>
              </a:rPr>
              <a:t>Продолжите фразу:</a:t>
            </a:r>
            <a:br>
              <a:rPr lang="ru-RU" sz="4800" b="1" dirty="0" smtClean="0">
                <a:solidFill>
                  <a:srgbClr val="003374"/>
                </a:solidFill>
                <a:latin typeface="Monotype Corsiva" pitchFamily="66" charset="0"/>
              </a:rPr>
            </a:br>
            <a:endParaRPr lang="ru-RU" sz="4800" b="1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1.«А </a:t>
            </a:r>
            <a:r>
              <a:rPr lang="ru-RU" sz="4000" b="1" dirty="0" err="1" smtClean="0">
                <a:latin typeface="Monotype Corsiva" pitchFamily="66" charset="0"/>
              </a:rPr>
              <a:t>Балда</a:t>
            </a:r>
            <a:r>
              <a:rPr lang="ru-RU" sz="4000" b="1" dirty="0" smtClean="0">
                <a:latin typeface="Monotype Corsiva" pitchFamily="66" charset="0"/>
              </a:rPr>
              <a:t> приговаривал с укоризной: </a:t>
            </a:r>
          </a:p>
          <a:p>
            <a:endParaRPr lang="ru-RU" dirty="0" smtClean="0"/>
          </a:p>
          <a:p>
            <a:pPr lvl="0">
              <a:buNone/>
            </a:pPr>
            <a:r>
              <a:rPr lang="ru-RU" sz="4000" b="1" dirty="0" smtClean="0">
                <a:latin typeface="Monotype Corsiva" pitchFamily="66" charset="0"/>
              </a:rPr>
              <a:t>не гонялся бы ты, поп, за дешевизной».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2.«Я ль на свете всех милее: </a:t>
            </a:r>
          </a:p>
          <a:p>
            <a:pPr lvl="0"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       всех </a:t>
            </a:r>
            <a:r>
              <a:rPr lang="ru-RU" sz="4000" b="1" dirty="0" smtClean="0">
                <a:latin typeface="Monotype Corsiva" pitchFamily="66" charset="0"/>
              </a:rPr>
              <a:t>румяней и белее».</a:t>
            </a:r>
          </a:p>
          <a:p>
            <a:pPr lvl="0">
              <a:buNone/>
            </a:pPr>
            <a:r>
              <a:rPr lang="ru-RU" sz="4000" b="1" dirty="0" smtClean="0">
                <a:latin typeface="Monotype Corsiva" pitchFamily="66" charset="0"/>
              </a:rPr>
              <a:t>3."Отпусти ты, старче, меня в море: </a:t>
            </a:r>
          </a:p>
          <a:p>
            <a:pPr lvl="0"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дорогой </a:t>
            </a:r>
            <a:r>
              <a:rPr lang="ru-RU" sz="4000" b="1" dirty="0" smtClean="0">
                <a:latin typeface="Monotype Corsiva" pitchFamily="66" charset="0"/>
              </a:rPr>
              <a:t>за себя дам откуп».</a:t>
            </a:r>
          </a:p>
          <a:p>
            <a:pPr>
              <a:buNone/>
            </a:pPr>
            <a:endParaRPr lang="ru-RU" sz="4000" b="1" dirty="0" smtClean="0">
              <a:latin typeface="Monotype Corsiva" pitchFamily="66" charset="0"/>
            </a:endParaRPr>
          </a:p>
          <a:p>
            <a:pPr lvl="0">
              <a:buNone/>
            </a:pPr>
            <a:endParaRPr lang="ru-RU" sz="4000" b="1" dirty="0" smtClean="0">
              <a:latin typeface="Monotype Corsiva" pitchFamily="66" charset="0"/>
            </a:endParaRPr>
          </a:p>
          <a:p>
            <a:pPr lvl="0">
              <a:buNone/>
            </a:pPr>
            <a:endParaRPr lang="ru-RU" sz="40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4.«Сказка ложь, да в ней намёк </a:t>
            </a:r>
          </a:p>
          <a:p>
            <a:pPr lvl="0"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   добрым </a:t>
            </a:r>
            <a:r>
              <a:rPr lang="ru-RU" sz="4000" b="1" dirty="0" smtClean="0">
                <a:latin typeface="Monotype Corsiva" pitchFamily="66" charset="0"/>
              </a:rPr>
              <a:t>молодцам урок». 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5.«Ветер, ветер! Ты могуч: </a:t>
            </a:r>
          </a:p>
          <a:p>
            <a:pPr lvl="0"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ты </a:t>
            </a:r>
            <a:r>
              <a:rPr lang="ru-RU" sz="4000" b="1" dirty="0" smtClean="0">
                <a:latin typeface="Monotype Corsiva" pitchFamily="66" charset="0"/>
              </a:rPr>
              <a:t>гоняешь стаи туч…»</a:t>
            </a:r>
            <a:endParaRPr lang="ru-RU" sz="4000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6.«Я там был, мёд, пиво пил — </a:t>
            </a:r>
          </a:p>
          <a:p>
            <a:pPr lvl="0"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       и </a:t>
            </a:r>
            <a:r>
              <a:rPr lang="ru-RU" sz="4000" b="1" dirty="0" smtClean="0">
                <a:latin typeface="Monotype Corsiva" pitchFamily="66" charset="0"/>
              </a:rPr>
              <a:t>усы лишь обмочил».</a:t>
            </a:r>
          </a:p>
          <a:p>
            <a:pPr>
              <a:buNone/>
            </a:pP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7.«Жил старик со своею старухой у </a:t>
            </a:r>
          </a:p>
          <a:p>
            <a:pPr lvl="0"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          самого </a:t>
            </a:r>
            <a:r>
              <a:rPr lang="ru-RU" sz="4000" b="1" dirty="0" smtClean="0">
                <a:latin typeface="Monotype Corsiva" pitchFamily="66" charset="0"/>
              </a:rPr>
              <a:t>синего моря».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8.«Ум у бабы догадлив: 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на </a:t>
            </a:r>
            <a:r>
              <a:rPr lang="ru-RU" sz="4000" b="1" dirty="0" smtClean="0">
                <a:latin typeface="Monotype Corsiva" pitchFamily="66" charset="0"/>
              </a:rPr>
              <a:t>всякие хитрости повадлив»</a:t>
            </a:r>
            <a:r>
              <a:rPr lang="ru-RU" sz="4000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9.«Чем вы, гости, торг ведёте</a:t>
            </a:r>
          </a:p>
          <a:p>
            <a:pPr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 и </a:t>
            </a:r>
            <a:r>
              <a:rPr lang="ru-RU" sz="4000" b="1" dirty="0" smtClean="0">
                <a:latin typeface="Monotype Corsiva" pitchFamily="66" charset="0"/>
              </a:rPr>
              <a:t>куда теперь плывете?».</a:t>
            </a:r>
            <a:endParaRPr lang="ru-RU" sz="4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46448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3374"/>
                </a:solidFill>
                <a:latin typeface="Monotype Corsiva" pitchFamily="66" charset="0"/>
              </a:rPr>
              <a:t>Чудеса из «Сказки о царе </a:t>
            </a:r>
            <a:r>
              <a:rPr lang="ru-RU" sz="4800" b="1" dirty="0" err="1" smtClean="0">
                <a:solidFill>
                  <a:srgbClr val="003374"/>
                </a:solidFill>
                <a:latin typeface="Monotype Corsiva" pitchFamily="66" charset="0"/>
              </a:rPr>
              <a:t>Салтане</a:t>
            </a:r>
            <a:r>
              <a:rPr lang="ru-RU" sz="4800" b="1" dirty="0" smtClean="0">
                <a:solidFill>
                  <a:srgbClr val="003374"/>
                </a:solidFill>
                <a:latin typeface="Monotype Corsiva" pitchFamily="66" charset="0"/>
              </a:rPr>
              <a:t>»</a:t>
            </a:r>
            <a:endParaRPr lang="ru-RU" sz="4800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www.mammy-pappy.ru/images/stories/articles/skazki-pushkina-viktorina-02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55532" y="1590866"/>
            <a:ext cx="5906814" cy="4116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78372"/>
            <a:ext cx="7886699" cy="100899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3374"/>
                </a:solidFill>
                <a:latin typeface="Monotype Corsiva" pitchFamily="66" charset="0"/>
              </a:rPr>
              <a:t>«Найди слова»</a:t>
            </a:r>
            <a:r>
              <a:rPr lang="ru-RU" sz="4800" dirty="0" smtClean="0">
                <a:solidFill>
                  <a:srgbClr val="003374"/>
                </a:solidFill>
                <a:latin typeface="Monotype Corsiva" pitchFamily="66" charset="0"/>
              </a:rPr>
              <a:t/>
            </a:r>
            <a:br>
              <a:rPr lang="ru-RU" sz="4800" dirty="0" smtClean="0">
                <a:solidFill>
                  <a:srgbClr val="003374"/>
                </a:solidFill>
                <a:latin typeface="Monotype Corsiva" pitchFamily="66" charset="0"/>
              </a:rPr>
            </a:br>
            <a:endParaRPr lang="ru-RU" sz="4800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kazki-pushkina-viktorina-0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71145" y="1231215"/>
            <a:ext cx="6064469" cy="5001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3800" b="1" dirty="0" smtClean="0">
                <a:solidFill>
                  <a:srgbClr val="C00000"/>
                </a:solidFill>
                <a:latin typeface="Monotype Corsiva" pitchFamily="66" charset="0"/>
              </a:rPr>
              <a:t>Молодцы!</a:t>
            </a:r>
            <a:endParaRPr lang="ru-RU" sz="13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3374"/>
                </a:solidFill>
                <a:latin typeface="Monotype Corsiva" pitchFamily="66" charset="0"/>
              </a:rPr>
              <a:t>Александр Сергеевич Пушкин</a:t>
            </a:r>
            <a:endParaRPr lang="ru-RU" sz="5400" b="1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758" y="1270000"/>
            <a:ext cx="3256484" cy="4906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3374"/>
                </a:solidFill>
                <a:latin typeface="Monotype Corsiva" pitchFamily="66" charset="0"/>
              </a:rPr>
              <a:t>Сказки А.С. Пушкина</a:t>
            </a:r>
            <a:endParaRPr lang="ru-RU" sz="6000" b="1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600" b="1" dirty="0" smtClean="0">
                <a:latin typeface="Monotype Corsiva" pitchFamily="66" charset="0"/>
              </a:rPr>
              <a:t>"Сказка о рыбаке и рыбке"</a:t>
            </a:r>
          </a:p>
          <a:p>
            <a:pPr lvl="0"/>
            <a:r>
              <a:rPr lang="ru-RU" sz="3600" b="1" dirty="0" smtClean="0">
                <a:latin typeface="Monotype Corsiva" pitchFamily="66" charset="0"/>
              </a:rPr>
              <a:t>"Сказка о попе и его работнике </a:t>
            </a:r>
            <a:r>
              <a:rPr lang="ru-RU" sz="3600" b="1" dirty="0" err="1" smtClean="0">
                <a:latin typeface="Monotype Corsiva" pitchFamily="66" charset="0"/>
              </a:rPr>
              <a:t>Балде</a:t>
            </a:r>
            <a:r>
              <a:rPr lang="ru-RU" sz="3600" b="1" dirty="0" smtClean="0">
                <a:latin typeface="Monotype Corsiva" pitchFamily="66" charset="0"/>
              </a:rPr>
              <a:t>"</a:t>
            </a:r>
          </a:p>
          <a:p>
            <a:pPr lvl="0"/>
            <a:r>
              <a:rPr lang="ru-RU" sz="3600" b="1" dirty="0" smtClean="0">
                <a:latin typeface="Monotype Corsiva" pitchFamily="66" charset="0"/>
              </a:rPr>
              <a:t>"Сказка о мертвой царевне и о семи богатырях"</a:t>
            </a:r>
          </a:p>
          <a:p>
            <a:pPr lvl="0"/>
            <a:r>
              <a:rPr lang="ru-RU" sz="3600" b="1" dirty="0" smtClean="0">
                <a:latin typeface="Monotype Corsiva" pitchFamily="66" charset="0"/>
              </a:rPr>
              <a:t>"Сказка о золотом петушке"</a:t>
            </a:r>
          </a:p>
          <a:p>
            <a:pPr lvl="0"/>
            <a:r>
              <a:rPr lang="ru-RU" sz="3600" b="1" dirty="0" smtClean="0">
                <a:latin typeface="Monotype Corsiva" pitchFamily="66" charset="0"/>
              </a:rPr>
              <a:t>"Сказка о царе </a:t>
            </a:r>
            <a:r>
              <a:rPr lang="ru-RU" sz="3600" b="1" dirty="0" err="1" smtClean="0">
                <a:latin typeface="Monotype Corsiva" pitchFamily="66" charset="0"/>
              </a:rPr>
              <a:t>Салтане</a:t>
            </a:r>
            <a:r>
              <a:rPr lang="ru-RU" sz="3600" b="1" dirty="0" smtClean="0">
                <a:latin typeface="Monotype Corsiva" pitchFamily="66" charset="0"/>
              </a:rPr>
              <a:t>:"</a:t>
            </a:r>
          </a:p>
          <a:p>
            <a:pPr lvl="0"/>
            <a:r>
              <a:rPr lang="ru-RU" sz="3600" b="1" dirty="0" smtClean="0">
                <a:latin typeface="Monotype Corsiva" pitchFamily="66" charset="0"/>
              </a:rPr>
              <a:t>«Жених»</a:t>
            </a:r>
          </a:p>
          <a:p>
            <a:r>
              <a:rPr lang="ru-RU" sz="3600" b="1" dirty="0" smtClean="0">
                <a:latin typeface="Monotype Corsiva" pitchFamily="66" charset="0"/>
              </a:rPr>
              <a:t>«Сказка о медведихе»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180709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1.Какими словами начинается «Сказка о рыбаке и рыбке»?</a:t>
            </a:r>
            <a:endParaRPr lang="ru-RU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ped-kopilka.ru/upload/blogs/8824_4055b78ca081a4e28ae259275624eba4.jp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097" y="1526983"/>
            <a:ext cx="4000335" cy="4999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7352"/>
            <a:ext cx="7886699" cy="10615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2. В «Сказке о Царе </a:t>
            </a:r>
            <a:r>
              <a:rPr lang="ru-RU" b="1" dirty="0" err="1" smtClean="0">
                <a:solidFill>
                  <a:srgbClr val="003374"/>
                </a:solidFill>
                <a:latin typeface="Monotype Corsiva" pitchFamily="66" charset="0"/>
              </a:rPr>
              <a:t>Салтане</a:t>
            </a:r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» какое будущее для себя видела каждая из сестриц, если бы была царицей?</a:t>
            </a:r>
            <a:endParaRPr lang="ru-RU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ped-kopilka.ru/upload/blogs/8824_70de0db3e078fb8d53ba0585a0d152f2.jpg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933904" y="1965434"/>
            <a:ext cx="5318234" cy="4309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25428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3. Как звали царя в «Сказке о золотом петушке»?</a:t>
            </a:r>
            <a:endParaRPr lang="ru-RU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805" y="1224844"/>
            <a:ext cx="7886699" cy="4906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3374"/>
                </a:solidFill>
                <a:latin typeface="Monotype Corsiva" pitchFamily="66" charset="0"/>
              </a:rPr>
              <a:t>4. В какой сказке А.С.Пушкина «живёт» </a:t>
            </a:r>
            <a:r>
              <a:rPr lang="ru-RU" sz="4000" b="1" dirty="0" err="1" smtClean="0">
                <a:solidFill>
                  <a:srgbClr val="003374"/>
                </a:solidFill>
                <a:latin typeface="Monotype Corsiva" pitchFamily="66" charset="0"/>
              </a:rPr>
              <a:t>Шамаханская</a:t>
            </a:r>
            <a:r>
              <a:rPr lang="ru-RU" sz="4000" b="1" dirty="0" smtClean="0">
                <a:solidFill>
                  <a:srgbClr val="003374"/>
                </a:solidFill>
                <a:latin typeface="Monotype Corsiva" pitchFamily="66" charset="0"/>
              </a:rPr>
              <a:t> царица?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3374"/>
                </a:solidFill>
                <a:latin typeface="Monotype Corsiva" pitchFamily="66" charset="0"/>
              </a:rPr>
              <a:t>5. В «Сказке о попе и о работнике его </a:t>
            </a:r>
            <a:r>
              <a:rPr lang="ru-RU" sz="4000" b="1" dirty="0" err="1" smtClean="0">
                <a:solidFill>
                  <a:srgbClr val="003374"/>
                </a:solidFill>
                <a:latin typeface="Monotype Corsiva" pitchFamily="66" charset="0"/>
              </a:rPr>
              <a:t>Балде</a:t>
            </a:r>
            <a:r>
              <a:rPr lang="ru-RU" sz="4000" b="1" dirty="0" smtClean="0">
                <a:solidFill>
                  <a:srgbClr val="003374"/>
                </a:solidFill>
                <a:latin typeface="Monotype Corsiva" pitchFamily="66" charset="0"/>
              </a:rPr>
              <a:t>», каких работников искал поп на базаре?</a:t>
            </a:r>
          </a:p>
          <a:p>
            <a:pPr algn="ctr">
              <a:buNone/>
            </a:pPr>
            <a:r>
              <a:rPr lang="ru-RU" sz="4000" b="1" dirty="0" smtClean="0">
                <a:latin typeface="Monotype Corsiva" pitchFamily="66" charset="0"/>
              </a:rPr>
              <a:t/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solidFill>
                  <a:srgbClr val="003374"/>
                </a:solidFill>
                <a:latin typeface="Monotype Corsiva" pitchFamily="66" charset="0"/>
              </a:rPr>
              <a:t>6. Сколько лет прожил старик со своею старухой в «Сказке о рыбаке и рыбке»? </a:t>
            </a:r>
            <a:endParaRPr lang="ru-RU" sz="4000" b="1" dirty="0">
              <a:solidFill>
                <a:srgbClr val="00337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16088"/>
            <a:ext cx="7886699" cy="16933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7. С какими словами обращалась царица к зеркальцу в «Сказке о мёртвой царевне и о семи богатырях»?</a:t>
            </a:r>
            <a:endParaRPr lang="ru-RU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http://ped-kopilka.ru/upload/blogs/8824_30f4324f74d8fcee47599c65bc005330.jp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291645" y="2315193"/>
            <a:ext cx="5034844" cy="397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8. Чем был полезен золотой петушок царю </a:t>
            </a:r>
            <a:r>
              <a:rPr lang="ru-RU" b="1" dirty="0" err="1" smtClean="0">
                <a:solidFill>
                  <a:srgbClr val="003374"/>
                </a:solidFill>
                <a:latin typeface="Monotype Corsiva" pitchFamily="66" charset="0"/>
              </a:rPr>
              <a:t>Дадону</a:t>
            </a:r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?</a:t>
            </a:r>
            <a:endParaRPr lang="ru-RU" b="1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>
              <a:solidFill>
                <a:srgbClr val="003374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ped-kopilka.ru/upload/blogs/8824_4396104204c5b7a28d4f392b9022b54e.jpg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638096" y="1326932"/>
            <a:ext cx="4183117" cy="487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83476"/>
            <a:ext cx="7886699" cy="8723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9. Из ветки какого дерева князь </a:t>
            </a:r>
            <a:r>
              <a:rPr lang="ru-RU" b="1" dirty="0" err="1" smtClean="0">
                <a:solidFill>
                  <a:srgbClr val="003374"/>
                </a:solidFill>
                <a:latin typeface="Monotype Corsiva" pitchFamily="66" charset="0"/>
              </a:rPr>
              <a:t>Гвидон</a:t>
            </a:r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 сделал себе лук?</a:t>
            </a:r>
            <a:b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3374"/>
                </a:solidFill>
                <a:latin typeface="Monotype Corsiva" pitchFamily="66" charset="0"/>
              </a:rPr>
              <a:t>10. В «Сказке о мёртвой царевне и о семи богатырях», как вы думаете, почему сенную девушку звали Чернавка?</a:t>
            </a:r>
            <a:endParaRPr lang="ru-RU" dirty="0" smtClean="0">
              <a:solidFill>
                <a:srgbClr val="003374"/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http://ped-kopilka.ru/upload/blogs/8824_d82b6c2689054c0ace2c81d225ff8e38.jpg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160" y="2743199"/>
            <a:ext cx="2565509" cy="3841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367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Александр Сергеевич Пушкин</vt:lpstr>
      <vt:lpstr>Сказки А.С. Пушкина</vt:lpstr>
      <vt:lpstr>1.Какими словами начинается «Сказка о рыбаке и рыбке»?</vt:lpstr>
      <vt:lpstr>2. В «Сказке о Царе Салтане» какое будущее для себя видела каждая из сестриц, если бы была царицей?</vt:lpstr>
      <vt:lpstr>3. Как звали царя в «Сказке о золотом петушке»?</vt:lpstr>
      <vt:lpstr>7. С какими словами обращалась царица к зеркальцу в «Сказке о мёртвой царевне и о семи богатырях»?</vt:lpstr>
      <vt:lpstr>8. Чем был полезен золотой петушок царю Дадону?</vt:lpstr>
      <vt:lpstr>9. Из ветки какого дерева князь Гвидон сделал себе лук? </vt:lpstr>
      <vt:lpstr>11. Как старуха бранила старика в «Сказке о рыбаке и рыбке»?</vt:lpstr>
      <vt:lpstr>15. В «Сказке о царе Салтане», какие три чуда были на острове Буяне? </vt:lpstr>
      <vt:lpstr>Продолжите фразу: </vt:lpstr>
      <vt:lpstr>Слайд 13</vt:lpstr>
      <vt:lpstr> </vt:lpstr>
      <vt:lpstr>Чудеса из «Сказки о царе Салтане»</vt:lpstr>
      <vt:lpstr>«Найди слова» </vt:lpstr>
      <vt:lpstr>Слайд 17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111</cp:lastModifiedBy>
  <cp:revision>92</cp:revision>
  <dcterms:created xsi:type="dcterms:W3CDTF">2016-11-18T14:12:19Z</dcterms:created>
  <dcterms:modified xsi:type="dcterms:W3CDTF">2020-03-30T11:55:08Z</dcterms:modified>
</cp:coreProperties>
</file>