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58" r:id="rId4"/>
    <p:sldId id="259" r:id="rId5"/>
    <p:sldId id="260" r:id="rId6"/>
    <p:sldId id="266" r:id="rId7"/>
    <p:sldId id="267" r:id="rId8"/>
    <p:sldId id="262" r:id="rId9"/>
    <p:sldId id="263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7" autoAdjust="0"/>
  </p:normalViewPr>
  <p:slideViewPr>
    <p:cSldViewPr>
      <p:cViewPr varScale="1">
        <p:scale>
          <a:sx n="88" d="100"/>
          <a:sy n="88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8_fon_007-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476672"/>
            <a:ext cx="5760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Ленинградский областной конкурс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«Учитель года 2015»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852936"/>
            <a:ext cx="86409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«Встречи на пересечении смыслов»</a:t>
            </a:r>
          </a:p>
          <a:p>
            <a:pPr algn="ctr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русского языка и литературы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№6»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Сосновый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Гайдукова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Надежда Владимировна</a:t>
            </a:r>
            <a:endParaRPr lang="ru-RU" sz="2800" dirty="0" smtClean="0"/>
          </a:p>
          <a:p>
            <a:pPr algn="ctr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Учмтель\Desktop\логотип школ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232248" cy="208823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8_fon_007-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1999109" cy="199910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 descr="7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063571"/>
            <a:ext cx="1800200" cy="245277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 descr="пчел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556792"/>
            <a:ext cx="1772505" cy="192021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 descr="ea01bcd486fa_7c371b143303797a983e8c7f5701cb22_6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953572"/>
            <a:ext cx="2016224" cy="25343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 descr="nfgos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1988840"/>
            <a:ext cx="2166937" cy="2590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628800"/>
            <a:ext cx="504056" cy="7200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733256"/>
            <a:ext cx="504056" cy="7200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1628800"/>
            <a:ext cx="504056" cy="7200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5733256"/>
            <a:ext cx="504056" cy="7200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Учмтель\Desktop\логотип школы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88640"/>
            <a:ext cx="1368152" cy="115212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835696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Ленинградский областной конкурс «Учитель года -  2015»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8_fon_007-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рос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6948264" cy="52111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 descr="C:\Users\Учмтель\Desktop\логотип школы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368152" cy="115212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35696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Ленинградский областной конкурс «Учитель года -  2015»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8_fon_007-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048" y="148478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Лежат внутри два красивых           				полушария и молчат.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Булгаков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ak-vospityivat-dvoechnika--460x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01008"/>
            <a:ext cx="4032448" cy="267368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 descr="50935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80928"/>
            <a:ext cx="4680520" cy="3861429"/>
          </a:xfrm>
          <a:prstGeom prst="rect">
            <a:avLst/>
          </a:prstGeom>
        </p:spPr>
      </p:pic>
      <p:pic>
        <p:nvPicPr>
          <p:cNvPr id="6" name="Рисунок 5" descr="C:\Users\Учмтель\Desktop\логотип школы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368152" cy="115212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35696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Ленинградский областной конкурс «Учитель года -  2015»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nanie (1)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r="11361"/>
          <a:stretch>
            <a:fillRect/>
          </a:stretch>
        </p:blipFill>
        <p:spPr>
          <a:xfrm>
            <a:off x="0" y="0"/>
            <a:ext cx="9144001" cy="6858000"/>
          </a:xfrm>
          <a:prstGeom prst="roundRect">
            <a:avLst/>
          </a:prstGeom>
        </p:spPr>
      </p:pic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2831294" cy="23202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 descr="imagerid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H="1" flipV="1">
            <a:off x="4914649" y="1656652"/>
            <a:ext cx="3724889" cy="2107344"/>
          </a:xfrm>
          <a:prstGeom prst="rect">
            <a:avLst/>
          </a:prstGeom>
          <a:scene3d>
            <a:camera prst="orthographicFront">
              <a:rot lat="0" lon="300000" rev="21299999"/>
            </a:camera>
            <a:lightRig rig="threePt" dir="t"/>
          </a:scene3d>
        </p:spPr>
      </p:pic>
      <p:pic>
        <p:nvPicPr>
          <p:cNvPr id="5" name="Рисунок 4" descr="Peresechenie_granitsy_na_lichnom_avtotranspor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437112"/>
            <a:ext cx="3784476" cy="216255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1345801639_psd_perekrestok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293096"/>
            <a:ext cx="3904811" cy="231164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907704" y="2564904"/>
            <a:ext cx="5544616" cy="280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5736" y="350100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КРОССЕНС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Ленинградский областной конкурс «Учитель года -  2015»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 descr="C:\Users\Учмтель\Desktop\логотип школы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8640"/>
            <a:ext cx="1368152" cy="115212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ool8_fon_007-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7744" y="2492897"/>
          <a:ext cx="4860033" cy="4032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11"/>
                <a:gridCol w="1620011"/>
                <a:gridCol w="1620011"/>
              </a:tblGrid>
              <a:tr h="134414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49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49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84784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Кроссенс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«пересечение смыслов».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771800" y="2924944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644008" y="2924944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544108" y="3537012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544108" y="5049180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499992" y="5805264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2699792" y="5805264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1799692" y="4905164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771800" y="4077072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35696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Ленинградский областной конкурс «Учитель года -  2015»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Рисунок 14" descr="C:\Users\Учмтель\Desktop\логотип школ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368152" cy="115212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8_fon_007-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88640"/>
            <a:ext cx="2016224" cy="21775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 descr="67098_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60648"/>
            <a:ext cx="2304256" cy="21730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 descr="dosk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88640"/>
            <a:ext cx="2520280" cy="21810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fizruk-dmitriy-nagi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4581128"/>
            <a:ext cx="1656184" cy="2115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img-3680608273-130914-310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4653136"/>
            <a:ext cx="2304256" cy="1978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 descr="s2015_122271881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2492896"/>
            <a:ext cx="1800200" cy="2022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 descr="Stressed-teacher-460x276.jpg"/>
          <p:cNvPicPr>
            <a:picLocks noChangeAspect="1"/>
          </p:cNvPicPr>
          <p:nvPr/>
        </p:nvPicPr>
        <p:blipFill>
          <a:blip r:embed="rId9" cstate="print"/>
          <a:srcRect l="8571"/>
          <a:stretch>
            <a:fillRect/>
          </a:stretch>
        </p:blipFill>
        <p:spPr>
          <a:xfrm>
            <a:off x="6228184" y="4581128"/>
            <a:ext cx="2681366" cy="2060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 descr="e15b9a5d033d40629dbc85275d2b.jpg"/>
          <p:cNvPicPr>
            <a:picLocks noChangeAspect="1"/>
          </p:cNvPicPr>
          <p:nvPr/>
        </p:nvPicPr>
        <p:blipFill>
          <a:blip r:embed="rId10" cstate="print"/>
          <a:srcRect l="5937" r="6370"/>
          <a:stretch>
            <a:fillRect/>
          </a:stretch>
        </p:blipFill>
        <p:spPr>
          <a:xfrm>
            <a:off x="683568" y="2564904"/>
            <a:ext cx="2304256" cy="1872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 descr="26661_html_2456d9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2564904"/>
            <a:ext cx="1944216" cy="19442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8_fon_007-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Учмтель\Desktop\логотип школ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792088" cy="72008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15616" y="3326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Ленинградский областной конкурс «Учитель года -  2015»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980728"/>
            <a:ext cx="849694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Выдержки из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«Профессионального стандарта педагога»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Содержание профессионального стандарта педагога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4.1. Часть первая: обучение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должен: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Иметь высшее образование.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Демонстрировать знание предмета и программы обучения.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Уметь планировать, проводить уроки, анализировать их эффективность (самоанализ урока).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Владеть формами и методами обучения, выходящими за рамки уроков: лабораторные эксперименты, полевая практика и т.п.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Использовать специальные подходы к обучению, для того чтобы включить в образовательный процесс всех учеников: со специальными потребностями в образовании; одаренных учеников; учеников, для которых русский язык не является родным; учеников с ограниченными возможностями и т.д.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Уметь объективно оценивать знания учеников, используя разные формы и методы контроля.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Владеть ИКТ- компетенциями.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4.2. Часть вторая: воспитательная работа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должен: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Владеть формами и методами воспитательной работы, используя их как на уроке, так и во внеклассной деятельности.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Владеть методами организации экскурсий, походов и экспедиций.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Владеть методами музейной педагогики, используя их для расширения кругозора учащихся.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Уметь поддерживать конструктивные воспитательные усилия родителей (лиц, их заменяющих) учащихся, привлекать семью к решению вопросов воспитания ребенка.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Уметь сотрудничать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(конструктивно взаимодействовать)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 другими педагогами и специалистами в решении воспитательных задач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1 группа.jpg"/>
          <p:cNvPicPr>
            <a:picLocks noChangeAspect="1"/>
          </p:cNvPicPr>
          <p:nvPr/>
        </p:nvPicPr>
        <p:blipFill>
          <a:blip r:embed="rId4" cstate="print"/>
          <a:srcRect t="1213"/>
          <a:stretch>
            <a:fillRect/>
          </a:stretch>
        </p:blipFill>
        <p:spPr>
          <a:xfrm>
            <a:off x="323528" y="892147"/>
            <a:ext cx="8424936" cy="59658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8_fon_007-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Учмтель\Desktop\логотип школ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792088" cy="72008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59632" y="1166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Ленинградский областной конкурс «Учитель года -  2015»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90872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87624" y="1124744"/>
            <a:ext cx="6552728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Эссе на тему «Портрет современного учителя».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Современный учитель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Наверное, нам хотелось бы видеть в нем   помощника, человека, который может оказать помощь. Это не человек, дающий готовые истины, а искатель, который пройдет с тобой много дорог и научит тебя самостоятельному поиску.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Современный учитель. Это, безусловно, всесторонне развитый и образованный человек. Свой предмет, своя область знаний для учителя являются ведущими. Но не стоит забывать о существовании и других областей.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Современный учитель должен быть готов как к личному общению, так и общению через сеть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 должен свободно  чувствовать себя в мире информационных технологий.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еще настоящий учитель обязательно должен быть творческим, он должен зажигать детей своим интересом, любознательностью, вовлекать в поиск и исследования. Хотелось бы, чтобы это был Человек, с добрым любящим сердцем и  доброжелательной улыбкой, которому мы могли бы доверять.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Хотелось бы, чтобы современный учитель интересовался бы всем тем, что его окружает, ведь школа жива, пока учитель в ней интересен детям.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Ученики 10 А класса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2 групп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890718"/>
            <a:ext cx="7956376" cy="596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ool8_fon_007-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4" descr="school030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48880"/>
            <a:ext cx="2664296" cy="3301248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3203848" y="378904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9" descr="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988840"/>
            <a:ext cx="3240360" cy="4018367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Рисунок 5" descr="C:\Users\Учмтель\Desktop\логотип школы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368152" cy="115212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35696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Ленинградский областной конкурс «Учитель года -  2015»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8_fon_007-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48478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всех наслаждений, отпущенных человеку, самое изысканное – шевелить мозгами.					 Б. Акунин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05fef4d9a06b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3734" y="2996952"/>
            <a:ext cx="3332602" cy="4079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Ленинградский областной конкурс «Учитель года -  2015»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Учмтель\Desktop\логотип школы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368152" cy="115212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555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maen</cp:lastModifiedBy>
  <cp:revision>42</cp:revision>
  <dcterms:created xsi:type="dcterms:W3CDTF">2015-04-15T19:36:39Z</dcterms:created>
  <dcterms:modified xsi:type="dcterms:W3CDTF">2015-04-22T09:02:46Z</dcterms:modified>
</cp:coreProperties>
</file>