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7" r:id="rId9"/>
    <p:sldId id="269" r:id="rId10"/>
    <p:sldId id="270" r:id="rId11"/>
    <p:sldId id="271" r:id="rId12"/>
    <p:sldId id="272" r:id="rId13"/>
    <p:sldId id="273" r:id="rId14"/>
    <p:sldId id="265" r:id="rId1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684" autoAdjust="0"/>
  </p:normalViewPr>
  <p:slideViewPr>
    <p:cSldViewPr snapToGrid="0">
      <p:cViewPr varScale="1">
        <p:scale>
          <a:sx n="70" d="100"/>
          <a:sy n="70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7A739-7818-4C72-89C8-C08CAB1882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04FBC3-F9C2-4214-A1E0-F1411A25AC71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3200" dirty="0" smtClean="0">
              <a:solidFill>
                <a:schemeClr val="accent1"/>
              </a:solidFill>
            </a:rPr>
            <a:t>Цель занятия: предотвращение травматизма несовершеннолетних</a:t>
          </a:r>
        </a:p>
      </dgm:t>
    </dgm:pt>
    <dgm:pt modelId="{24F81A1F-AF15-4913-9346-7E99D6D847C6}" type="parTrans" cxnId="{9189A884-7984-4BA7-8044-023E88604922}">
      <dgm:prSet/>
      <dgm:spPr/>
      <dgm:t>
        <a:bodyPr/>
        <a:lstStyle/>
        <a:p>
          <a:endParaRPr lang="ru-RU"/>
        </a:p>
      </dgm:t>
    </dgm:pt>
    <dgm:pt modelId="{3123332A-EB1A-4F2D-AE93-D545D6E6BB41}" type="sibTrans" cxnId="{9189A884-7984-4BA7-8044-023E88604922}">
      <dgm:prSet/>
      <dgm:spPr/>
      <dgm:t>
        <a:bodyPr/>
        <a:lstStyle/>
        <a:p>
          <a:endParaRPr lang="ru-RU"/>
        </a:p>
      </dgm:t>
    </dgm:pt>
    <dgm:pt modelId="{ECA4BA3E-472C-444F-9EA5-104F3A811571}">
      <dgm:prSet phldrT="[Текст]" phldr="1"/>
      <dgm:spPr/>
      <dgm:t>
        <a:bodyPr/>
        <a:lstStyle/>
        <a:p>
          <a:endParaRPr lang="ru-RU" dirty="0"/>
        </a:p>
      </dgm:t>
    </dgm:pt>
    <dgm:pt modelId="{A5D20EE9-71A7-4F64-98F9-DA8F98491E9E}" type="parTrans" cxnId="{421D77E3-CB70-4CFB-A0BC-0BF0ED5FEBC5}">
      <dgm:prSet/>
      <dgm:spPr/>
      <dgm:t>
        <a:bodyPr/>
        <a:lstStyle/>
        <a:p>
          <a:endParaRPr lang="ru-RU"/>
        </a:p>
      </dgm:t>
    </dgm:pt>
    <dgm:pt modelId="{66FCE7DC-8F70-4117-A910-05254248F44F}" type="sibTrans" cxnId="{421D77E3-CB70-4CFB-A0BC-0BF0ED5FEBC5}">
      <dgm:prSet/>
      <dgm:spPr/>
      <dgm:t>
        <a:bodyPr/>
        <a:lstStyle/>
        <a:p>
          <a:endParaRPr lang="ru-RU"/>
        </a:p>
      </dgm:t>
    </dgm:pt>
    <dgm:pt modelId="{699D9A3E-25BD-4F14-B9CE-31E080C67654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</a:rPr>
            <a:t>Задачи: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</a:rPr>
            <a:t>- привитие правил личной безопасности при нахождении на объектах железнодорожного транспорта;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</a:rPr>
            <a:t>- привитие навыков ориентирования в дорожной обстановке.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BA01564A-E51D-43C7-8273-4EBF8C6044FB}" type="parTrans" cxnId="{F7D94F2D-D7E6-4C96-A653-370AB66E8633}">
      <dgm:prSet/>
      <dgm:spPr/>
      <dgm:t>
        <a:bodyPr/>
        <a:lstStyle/>
        <a:p>
          <a:endParaRPr lang="ru-RU"/>
        </a:p>
      </dgm:t>
    </dgm:pt>
    <dgm:pt modelId="{853DAF7C-5071-4FC4-8677-7A27DFA9C7CE}" type="sibTrans" cxnId="{F7D94F2D-D7E6-4C96-A653-370AB66E8633}">
      <dgm:prSet/>
      <dgm:spPr/>
      <dgm:t>
        <a:bodyPr/>
        <a:lstStyle/>
        <a:p>
          <a:endParaRPr lang="ru-RU"/>
        </a:p>
      </dgm:t>
    </dgm:pt>
    <dgm:pt modelId="{0DF7F621-0684-4D19-B5F6-AFC21CE11A5E}">
      <dgm:prSet phldrT="[Текст]" phldr="1"/>
      <dgm:spPr/>
      <dgm:t>
        <a:bodyPr/>
        <a:lstStyle/>
        <a:p>
          <a:endParaRPr lang="ru-RU" dirty="0"/>
        </a:p>
      </dgm:t>
    </dgm:pt>
    <dgm:pt modelId="{2229DE1F-A362-4ADA-8E30-E573F00A0800}" type="parTrans" cxnId="{5CB39BA8-BF14-4AF7-973C-289D32A60769}">
      <dgm:prSet/>
      <dgm:spPr/>
      <dgm:t>
        <a:bodyPr/>
        <a:lstStyle/>
        <a:p>
          <a:endParaRPr lang="ru-RU"/>
        </a:p>
      </dgm:t>
    </dgm:pt>
    <dgm:pt modelId="{7E4809F6-0404-4262-84D5-C046C6438518}" type="sibTrans" cxnId="{5CB39BA8-BF14-4AF7-973C-289D32A60769}">
      <dgm:prSet/>
      <dgm:spPr/>
      <dgm:t>
        <a:bodyPr/>
        <a:lstStyle/>
        <a:p>
          <a:endParaRPr lang="ru-RU"/>
        </a:p>
      </dgm:t>
    </dgm:pt>
    <dgm:pt modelId="{F0C410A6-1373-43CA-BBE3-6FA143F5C091}" type="pres">
      <dgm:prSet presAssocID="{17A7A739-7818-4C72-89C8-C08CAB1882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48B644-0BD2-442D-B1F8-B09158B5492E}" type="pres">
      <dgm:prSet presAssocID="{AA04FBC3-F9C2-4214-A1E0-F1411A25AC71}" presName="parentText" presStyleLbl="node1" presStyleIdx="0" presStyleCnt="2" custLinFactNeighborX="429" custLinFactNeighborY="404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5B0EE-A296-4D3E-998B-587025235876}" type="pres">
      <dgm:prSet presAssocID="{AA04FBC3-F9C2-4214-A1E0-F1411A25AC7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0B1E1-80E4-4095-85FA-4F9A8EE526A4}" type="pres">
      <dgm:prSet presAssocID="{699D9A3E-25BD-4F14-B9CE-31E080C676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7AABC-5C14-4DDF-A6AB-D8EE8AD76566}" type="pres">
      <dgm:prSet presAssocID="{699D9A3E-25BD-4F14-B9CE-31E080C6765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08D92-7533-49F0-A506-2D5BE1E2A576}" type="presOf" srcId="{AA04FBC3-F9C2-4214-A1E0-F1411A25AC71}" destId="{BF48B644-0BD2-442D-B1F8-B09158B5492E}" srcOrd="0" destOrd="0" presId="urn:microsoft.com/office/officeart/2005/8/layout/vList2"/>
    <dgm:cxn modelId="{BB47D364-F943-4EDD-8304-6EFABE526027}" type="presOf" srcId="{17A7A739-7818-4C72-89C8-C08CAB1882AE}" destId="{F0C410A6-1373-43CA-BBE3-6FA143F5C091}" srcOrd="0" destOrd="0" presId="urn:microsoft.com/office/officeart/2005/8/layout/vList2"/>
    <dgm:cxn modelId="{85BEC75A-EE74-4E07-9AF9-134AD91C2F2E}" type="presOf" srcId="{ECA4BA3E-472C-444F-9EA5-104F3A811571}" destId="{7205B0EE-A296-4D3E-998B-587025235876}" srcOrd="0" destOrd="0" presId="urn:microsoft.com/office/officeart/2005/8/layout/vList2"/>
    <dgm:cxn modelId="{F7D94F2D-D7E6-4C96-A653-370AB66E8633}" srcId="{17A7A739-7818-4C72-89C8-C08CAB1882AE}" destId="{699D9A3E-25BD-4F14-B9CE-31E080C67654}" srcOrd="1" destOrd="0" parTransId="{BA01564A-E51D-43C7-8273-4EBF8C6044FB}" sibTransId="{853DAF7C-5071-4FC4-8677-7A27DFA9C7CE}"/>
    <dgm:cxn modelId="{18CC7919-4E29-4ECD-AD10-158343D82176}" type="presOf" srcId="{0DF7F621-0684-4D19-B5F6-AFC21CE11A5E}" destId="{9BE7AABC-5C14-4DDF-A6AB-D8EE8AD76566}" srcOrd="0" destOrd="0" presId="urn:microsoft.com/office/officeart/2005/8/layout/vList2"/>
    <dgm:cxn modelId="{9189A884-7984-4BA7-8044-023E88604922}" srcId="{17A7A739-7818-4C72-89C8-C08CAB1882AE}" destId="{AA04FBC3-F9C2-4214-A1E0-F1411A25AC71}" srcOrd="0" destOrd="0" parTransId="{24F81A1F-AF15-4913-9346-7E99D6D847C6}" sibTransId="{3123332A-EB1A-4F2D-AE93-D545D6E6BB41}"/>
    <dgm:cxn modelId="{421D77E3-CB70-4CFB-A0BC-0BF0ED5FEBC5}" srcId="{AA04FBC3-F9C2-4214-A1E0-F1411A25AC71}" destId="{ECA4BA3E-472C-444F-9EA5-104F3A811571}" srcOrd="0" destOrd="0" parTransId="{A5D20EE9-71A7-4F64-98F9-DA8F98491E9E}" sibTransId="{66FCE7DC-8F70-4117-A910-05254248F44F}"/>
    <dgm:cxn modelId="{5CB39BA8-BF14-4AF7-973C-289D32A60769}" srcId="{699D9A3E-25BD-4F14-B9CE-31E080C67654}" destId="{0DF7F621-0684-4D19-B5F6-AFC21CE11A5E}" srcOrd="0" destOrd="0" parTransId="{2229DE1F-A362-4ADA-8E30-E573F00A0800}" sibTransId="{7E4809F6-0404-4262-84D5-C046C6438518}"/>
    <dgm:cxn modelId="{14412AD6-BBE0-4764-8BCB-FFEF3AAC4AAA}" type="presOf" srcId="{699D9A3E-25BD-4F14-B9CE-31E080C67654}" destId="{7EB0B1E1-80E4-4095-85FA-4F9A8EE526A4}" srcOrd="0" destOrd="0" presId="urn:microsoft.com/office/officeart/2005/8/layout/vList2"/>
    <dgm:cxn modelId="{2C3BE863-4169-4B56-B8C3-E6C98BB4EBF1}" type="presParOf" srcId="{F0C410A6-1373-43CA-BBE3-6FA143F5C091}" destId="{BF48B644-0BD2-442D-B1F8-B09158B5492E}" srcOrd="0" destOrd="0" presId="urn:microsoft.com/office/officeart/2005/8/layout/vList2"/>
    <dgm:cxn modelId="{82A252D6-511D-42F7-A553-45B2B778203C}" type="presParOf" srcId="{F0C410A6-1373-43CA-BBE3-6FA143F5C091}" destId="{7205B0EE-A296-4D3E-998B-587025235876}" srcOrd="1" destOrd="0" presId="urn:microsoft.com/office/officeart/2005/8/layout/vList2"/>
    <dgm:cxn modelId="{ADABE5CB-03F1-43B3-A10D-EF555ACB349B}" type="presParOf" srcId="{F0C410A6-1373-43CA-BBE3-6FA143F5C091}" destId="{7EB0B1E1-80E4-4095-85FA-4F9A8EE526A4}" srcOrd="2" destOrd="0" presId="urn:microsoft.com/office/officeart/2005/8/layout/vList2"/>
    <dgm:cxn modelId="{B8C11632-6B5B-44EC-BF34-52F7B0AA94E1}" type="presParOf" srcId="{F0C410A6-1373-43CA-BBE3-6FA143F5C091}" destId="{9BE7AABC-5C14-4DDF-A6AB-D8EE8AD7656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C16855-A1CD-41EB-AC21-99815070B6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FE2BC0-D892-4238-BDCB-1B73E693C5E8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ru-RU" sz="2000" dirty="0" smtClean="0"/>
            <a:t>Электрическая проводка в доме имеет напряжение </a:t>
          </a:r>
        </a:p>
        <a:p>
          <a:pPr algn="ctr"/>
          <a:r>
            <a:rPr lang="ru-RU" sz="2000" dirty="0" smtClean="0"/>
            <a:t>220 Вольт</a:t>
          </a:r>
          <a:endParaRPr lang="ru-RU" sz="2000" dirty="0"/>
        </a:p>
      </dgm:t>
    </dgm:pt>
    <dgm:pt modelId="{0AA784A6-4F88-4C58-8B19-D146C11E5BEE}" type="parTrans" cxnId="{52D73C1D-3AE8-4C35-BA75-991E7FF6F313}">
      <dgm:prSet/>
      <dgm:spPr/>
      <dgm:t>
        <a:bodyPr/>
        <a:lstStyle/>
        <a:p>
          <a:endParaRPr lang="ru-RU"/>
        </a:p>
      </dgm:t>
    </dgm:pt>
    <dgm:pt modelId="{A4C4EFC5-6A20-44E7-8134-4ED3442B5D1A}" type="sibTrans" cxnId="{52D73C1D-3AE8-4C35-BA75-991E7FF6F313}">
      <dgm:prSet/>
      <dgm:spPr/>
      <dgm:t>
        <a:bodyPr/>
        <a:lstStyle/>
        <a:p>
          <a:endParaRPr lang="ru-RU"/>
        </a:p>
      </dgm:t>
    </dgm:pt>
    <dgm:pt modelId="{2A0B8ECE-9297-428A-8819-00B352578EE3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Напряжение в контактном проводе переменного тока составляет </a:t>
          </a:r>
          <a:r>
            <a:rPr lang="ru-RU" sz="2000" dirty="0" smtClean="0">
              <a:solidFill>
                <a:schemeClr val="bg1"/>
              </a:solidFill>
            </a:rPr>
            <a:t>27500 Вольт </a:t>
          </a: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 smtClean="0"/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29852C56-4B9C-4C39-8E85-B73D6E8AFB99}" type="parTrans" cxnId="{FC27DE3E-958E-4FFF-910A-1D50A9A525D9}">
      <dgm:prSet/>
      <dgm:spPr/>
      <dgm:t>
        <a:bodyPr/>
        <a:lstStyle/>
        <a:p>
          <a:endParaRPr lang="ru-RU"/>
        </a:p>
      </dgm:t>
    </dgm:pt>
    <dgm:pt modelId="{D383EC61-5417-49CE-BE6A-CE154725BD09}" type="sibTrans" cxnId="{FC27DE3E-958E-4FFF-910A-1D50A9A525D9}">
      <dgm:prSet/>
      <dgm:spPr/>
      <dgm:t>
        <a:bodyPr/>
        <a:lstStyle/>
        <a:p>
          <a:endParaRPr lang="ru-RU"/>
        </a:p>
      </dgm:t>
    </dgm:pt>
    <dgm:pt modelId="{76A3AA79-4E6C-466C-9093-C15872F3290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Тяговые и трансформаторные подстанции, комплексные трансформаторные подстанции имеют напряжение 110 000 Вольт</a:t>
          </a:r>
          <a:endParaRPr lang="ru-RU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7B5E24F-E804-4C30-890E-B3E02FD60A75}" type="parTrans" cxnId="{DCEBF13D-2B38-487B-BE1F-EB5BBC31AE58}">
      <dgm:prSet/>
      <dgm:spPr/>
      <dgm:t>
        <a:bodyPr/>
        <a:lstStyle/>
        <a:p>
          <a:endParaRPr lang="ru-RU"/>
        </a:p>
      </dgm:t>
    </dgm:pt>
    <dgm:pt modelId="{41DB9F13-60FD-4D5A-A38D-C6A32A8BBFEA}" type="sibTrans" cxnId="{DCEBF13D-2B38-487B-BE1F-EB5BBC31AE58}">
      <dgm:prSet/>
      <dgm:spPr/>
      <dgm:t>
        <a:bodyPr/>
        <a:lstStyle/>
        <a:p>
          <a:endParaRPr lang="ru-RU"/>
        </a:p>
      </dgm:t>
    </dgm:pt>
    <dgm:pt modelId="{D10AF4F1-1B78-4678-A5F4-7B52AF663BF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/>
            <a:t>Напряжение в контактном проводе постоянного тока  составляет 3000 Вольт</a:t>
          </a:r>
        </a:p>
      </dgm:t>
    </dgm:pt>
    <dgm:pt modelId="{46F9C243-8269-475D-9FC7-239F13289EFF}" type="parTrans" cxnId="{BD68A4FE-7FD8-4454-AB05-DBF73833D66F}">
      <dgm:prSet/>
      <dgm:spPr/>
      <dgm:t>
        <a:bodyPr/>
        <a:lstStyle/>
        <a:p>
          <a:endParaRPr lang="ru-RU"/>
        </a:p>
      </dgm:t>
    </dgm:pt>
    <dgm:pt modelId="{1AEA484E-6658-4750-8200-88374BFEFCD2}" type="sibTrans" cxnId="{BD68A4FE-7FD8-4454-AB05-DBF73833D66F}">
      <dgm:prSet/>
      <dgm:spPr/>
      <dgm:t>
        <a:bodyPr/>
        <a:lstStyle/>
        <a:p>
          <a:endParaRPr lang="ru-RU"/>
        </a:p>
      </dgm:t>
    </dgm:pt>
    <dgm:pt modelId="{A19B839F-57CA-4E49-A236-DF5BC26927BC}" type="pres">
      <dgm:prSet presAssocID="{15C16855-A1CD-41EB-AC21-99815070B6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C64312-CA06-45DC-89F4-7EDFFC4B608F}" type="pres">
      <dgm:prSet presAssocID="{3FFE2BC0-D892-4238-BDCB-1B73E693C5E8}" presName="parentLin" presStyleCnt="0"/>
      <dgm:spPr/>
    </dgm:pt>
    <dgm:pt modelId="{B9A58A06-382F-495D-BB23-9EFFAF2891E1}" type="pres">
      <dgm:prSet presAssocID="{3FFE2BC0-D892-4238-BDCB-1B73E693C5E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19134A9-6CCC-450A-8497-E769FA3F4679}" type="pres">
      <dgm:prSet presAssocID="{3FFE2BC0-D892-4238-BDCB-1B73E693C5E8}" presName="parentText" presStyleLbl="node1" presStyleIdx="0" presStyleCnt="4" custScaleX="139599" custScaleY="483327" custLinFactY="-131108" custLinFactNeighborX="-292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5D35D-DD53-4F9D-BE38-D96B7456B5FF}" type="pres">
      <dgm:prSet presAssocID="{3FFE2BC0-D892-4238-BDCB-1B73E693C5E8}" presName="negativeSpace" presStyleCnt="0"/>
      <dgm:spPr/>
    </dgm:pt>
    <dgm:pt modelId="{7F9D7564-902C-4BCB-9B51-BC50BE1199CF}" type="pres">
      <dgm:prSet presAssocID="{3FFE2BC0-D892-4238-BDCB-1B73E693C5E8}" presName="childText" presStyleLbl="conFgAcc1" presStyleIdx="0" presStyleCnt="4">
        <dgm:presLayoutVars>
          <dgm:bulletEnabled val="1"/>
        </dgm:presLayoutVars>
      </dgm:prSet>
      <dgm:spPr/>
    </dgm:pt>
    <dgm:pt modelId="{9B32255E-63FD-4189-ABEC-FDDEC6CA366D}" type="pres">
      <dgm:prSet presAssocID="{A4C4EFC5-6A20-44E7-8134-4ED3442B5D1A}" presName="spaceBetweenRectangles" presStyleCnt="0"/>
      <dgm:spPr/>
    </dgm:pt>
    <dgm:pt modelId="{F1E42DF2-7557-4A9D-9F45-AEB10F30126E}" type="pres">
      <dgm:prSet presAssocID="{D10AF4F1-1B78-4678-A5F4-7B52AF663BF4}" presName="parentLin" presStyleCnt="0"/>
      <dgm:spPr/>
    </dgm:pt>
    <dgm:pt modelId="{42E7EB8E-3D61-44EA-B56E-D45FA39C3291}" type="pres">
      <dgm:prSet presAssocID="{D10AF4F1-1B78-4678-A5F4-7B52AF663BF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1893043-3256-4603-8551-12AAA9DB9BA9}" type="pres">
      <dgm:prSet presAssocID="{D10AF4F1-1B78-4678-A5F4-7B52AF663BF4}" presName="parentText" presStyleLbl="node1" presStyleIdx="1" presStyleCnt="4" custScaleX="139193" custScaleY="512554" custLinFactY="-85668" custLinFactNeighborX="29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9D70C-38A9-45B9-97B4-EA7CCBD891F3}" type="pres">
      <dgm:prSet presAssocID="{D10AF4F1-1B78-4678-A5F4-7B52AF663BF4}" presName="negativeSpace" presStyleCnt="0"/>
      <dgm:spPr/>
    </dgm:pt>
    <dgm:pt modelId="{713D8021-B114-4020-ACD7-D5C86E325DD2}" type="pres">
      <dgm:prSet presAssocID="{D10AF4F1-1B78-4678-A5F4-7B52AF663BF4}" presName="childText" presStyleLbl="conFgAcc1" presStyleIdx="1" presStyleCnt="4">
        <dgm:presLayoutVars>
          <dgm:bulletEnabled val="1"/>
        </dgm:presLayoutVars>
      </dgm:prSet>
      <dgm:spPr/>
    </dgm:pt>
    <dgm:pt modelId="{929F67E5-64C8-4A06-B056-E4AB1CFBDB50}" type="pres">
      <dgm:prSet presAssocID="{1AEA484E-6658-4750-8200-88374BFEFCD2}" presName="spaceBetweenRectangles" presStyleCnt="0"/>
      <dgm:spPr/>
    </dgm:pt>
    <dgm:pt modelId="{FD75650D-0B46-493B-A36B-4B3FF1F7BE8A}" type="pres">
      <dgm:prSet presAssocID="{2A0B8ECE-9297-428A-8819-00B352578EE3}" presName="parentLin" presStyleCnt="0"/>
      <dgm:spPr/>
    </dgm:pt>
    <dgm:pt modelId="{A3A79671-95A9-45A0-8E1F-CDF60DAB4574}" type="pres">
      <dgm:prSet presAssocID="{2A0B8ECE-9297-428A-8819-00B352578EE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F83BA9C-A412-4D22-87B5-176EB2DD0C0F}" type="pres">
      <dgm:prSet presAssocID="{2A0B8ECE-9297-428A-8819-00B352578EE3}" presName="parentText" presStyleLbl="node1" presStyleIdx="2" presStyleCnt="4" custScaleX="142857" custScaleY="827071" custLinFactY="-100000" custLinFactNeighborX="-2554" custLinFactNeighborY="-170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E5834-C2AB-4D3D-AFA4-4BD90F0DEE15}" type="pres">
      <dgm:prSet presAssocID="{2A0B8ECE-9297-428A-8819-00B352578EE3}" presName="negativeSpace" presStyleCnt="0"/>
      <dgm:spPr/>
    </dgm:pt>
    <dgm:pt modelId="{0680B339-E1AA-4FF0-B048-DB9DE3367A47}" type="pres">
      <dgm:prSet presAssocID="{2A0B8ECE-9297-428A-8819-00B352578EE3}" presName="childText" presStyleLbl="conFgAcc1" presStyleIdx="2" presStyleCnt="4">
        <dgm:presLayoutVars>
          <dgm:bulletEnabled val="1"/>
        </dgm:presLayoutVars>
      </dgm:prSet>
      <dgm:spPr/>
    </dgm:pt>
    <dgm:pt modelId="{B1F2AA0D-FD32-4439-8B27-2A605B4D3448}" type="pres">
      <dgm:prSet presAssocID="{D383EC61-5417-49CE-BE6A-CE154725BD09}" presName="spaceBetweenRectangles" presStyleCnt="0"/>
      <dgm:spPr/>
    </dgm:pt>
    <dgm:pt modelId="{E14B39ED-908D-4055-9672-38DC30B32495}" type="pres">
      <dgm:prSet presAssocID="{76A3AA79-4E6C-466C-9093-C15872F3290E}" presName="parentLin" presStyleCnt="0"/>
      <dgm:spPr/>
    </dgm:pt>
    <dgm:pt modelId="{C154195F-CF42-4C37-BD10-CEB315DA8602}" type="pres">
      <dgm:prSet presAssocID="{76A3AA79-4E6C-466C-9093-C15872F3290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AB91E2B-85FE-45D5-800E-D59F3CEF7DFD}" type="pres">
      <dgm:prSet presAssocID="{76A3AA79-4E6C-466C-9093-C15872F3290E}" presName="parentText" presStyleLbl="node1" presStyleIdx="3" presStyleCnt="4" custScaleX="147175" custScaleY="781617" custLinFactNeighborX="-17590" custLinFactNeighborY="-70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14C1D-F1EF-4031-B5E6-EC0430A88652}" type="pres">
      <dgm:prSet presAssocID="{76A3AA79-4E6C-466C-9093-C15872F3290E}" presName="negativeSpace" presStyleCnt="0"/>
      <dgm:spPr/>
    </dgm:pt>
    <dgm:pt modelId="{D790C27E-62E7-41C9-BC96-88DB409D432E}" type="pres">
      <dgm:prSet presAssocID="{76A3AA79-4E6C-466C-9093-C15872F3290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0DEE348-7D8C-4D27-A2F2-F2E8C2214A53}" type="presOf" srcId="{3FFE2BC0-D892-4238-BDCB-1B73E693C5E8}" destId="{B9A58A06-382F-495D-BB23-9EFFAF2891E1}" srcOrd="0" destOrd="0" presId="urn:microsoft.com/office/officeart/2005/8/layout/list1"/>
    <dgm:cxn modelId="{DCEBF13D-2B38-487B-BE1F-EB5BBC31AE58}" srcId="{15C16855-A1CD-41EB-AC21-99815070B6D8}" destId="{76A3AA79-4E6C-466C-9093-C15872F3290E}" srcOrd="3" destOrd="0" parTransId="{27B5E24F-E804-4C30-890E-B3E02FD60A75}" sibTransId="{41DB9F13-60FD-4D5A-A38D-C6A32A8BBFEA}"/>
    <dgm:cxn modelId="{8BBCB2FA-00E5-40F2-9B46-ADB6859F75CA}" type="presOf" srcId="{15C16855-A1CD-41EB-AC21-99815070B6D8}" destId="{A19B839F-57CA-4E49-A236-DF5BC26927BC}" srcOrd="0" destOrd="0" presId="urn:microsoft.com/office/officeart/2005/8/layout/list1"/>
    <dgm:cxn modelId="{DA78CE87-C773-4938-9830-4D4EE05019EE}" type="presOf" srcId="{3FFE2BC0-D892-4238-BDCB-1B73E693C5E8}" destId="{719134A9-6CCC-450A-8497-E769FA3F4679}" srcOrd="1" destOrd="0" presId="urn:microsoft.com/office/officeart/2005/8/layout/list1"/>
    <dgm:cxn modelId="{3C14F5A7-C6AA-4FAB-AAC5-2822E0765FBB}" type="presOf" srcId="{76A3AA79-4E6C-466C-9093-C15872F3290E}" destId="{C154195F-CF42-4C37-BD10-CEB315DA8602}" srcOrd="0" destOrd="0" presId="urn:microsoft.com/office/officeart/2005/8/layout/list1"/>
    <dgm:cxn modelId="{5FB6DF39-C8C8-4AB9-9773-B6C9A607172A}" type="presOf" srcId="{D10AF4F1-1B78-4678-A5F4-7B52AF663BF4}" destId="{42E7EB8E-3D61-44EA-B56E-D45FA39C3291}" srcOrd="0" destOrd="0" presId="urn:microsoft.com/office/officeart/2005/8/layout/list1"/>
    <dgm:cxn modelId="{84C6C543-D9C9-4C90-9C52-1E49A572FE44}" type="presOf" srcId="{2A0B8ECE-9297-428A-8819-00B352578EE3}" destId="{A3A79671-95A9-45A0-8E1F-CDF60DAB4574}" srcOrd="0" destOrd="0" presId="urn:microsoft.com/office/officeart/2005/8/layout/list1"/>
    <dgm:cxn modelId="{8E72A401-92BF-4875-9E1F-572EAEBAEEF1}" type="presOf" srcId="{2A0B8ECE-9297-428A-8819-00B352578EE3}" destId="{DF83BA9C-A412-4D22-87B5-176EB2DD0C0F}" srcOrd="1" destOrd="0" presId="urn:microsoft.com/office/officeart/2005/8/layout/list1"/>
    <dgm:cxn modelId="{52D73C1D-3AE8-4C35-BA75-991E7FF6F313}" srcId="{15C16855-A1CD-41EB-AC21-99815070B6D8}" destId="{3FFE2BC0-D892-4238-BDCB-1B73E693C5E8}" srcOrd="0" destOrd="0" parTransId="{0AA784A6-4F88-4C58-8B19-D146C11E5BEE}" sibTransId="{A4C4EFC5-6A20-44E7-8134-4ED3442B5D1A}"/>
    <dgm:cxn modelId="{DBD9797C-3496-43C7-BF69-1E5C3E876E16}" type="presOf" srcId="{D10AF4F1-1B78-4678-A5F4-7B52AF663BF4}" destId="{91893043-3256-4603-8551-12AAA9DB9BA9}" srcOrd="1" destOrd="0" presId="urn:microsoft.com/office/officeart/2005/8/layout/list1"/>
    <dgm:cxn modelId="{BD68A4FE-7FD8-4454-AB05-DBF73833D66F}" srcId="{15C16855-A1CD-41EB-AC21-99815070B6D8}" destId="{D10AF4F1-1B78-4678-A5F4-7B52AF663BF4}" srcOrd="1" destOrd="0" parTransId="{46F9C243-8269-475D-9FC7-239F13289EFF}" sibTransId="{1AEA484E-6658-4750-8200-88374BFEFCD2}"/>
    <dgm:cxn modelId="{CF29E35A-DE47-4C61-8558-FF3D522211AD}" type="presOf" srcId="{76A3AA79-4E6C-466C-9093-C15872F3290E}" destId="{9AB91E2B-85FE-45D5-800E-D59F3CEF7DFD}" srcOrd="1" destOrd="0" presId="urn:microsoft.com/office/officeart/2005/8/layout/list1"/>
    <dgm:cxn modelId="{FC27DE3E-958E-4FFF-910A-1D50A9A525D9}" srcId="{15C16855-A1CD-41EB-AC21-99815070B6D8}" destId="{2A0B8ECE-9297-428A-8819-00B352578EE3}" srcOrd="2" destOrd="0" parTransId="{29852C56-4B9C-4C39-8E85-B73D6E8AFB99}" sibTransId="{D383EC61-5417-49CE-BE6A-CE154725BD09}"/>
    <dgm:cxn modelId="{D94A1598-8443-44E4-ADB9-7B136E632046}" type="presParOf" srcId="{A19B839F-57CA-4E49-A236-DF5BC26927BC}" destId="{90C64312-CA06-45DC-89F4-7EDFFC4B608F}" srcOrd="0" destOrd="0" presId="urn:microsoft.com/office/officeart/2005/8/layout/list1"/>
    <dgm:cxn modelId="{A064F7DC-8978-46A5-842A-DD2F8481E82C}" type="presParOf" srcId="{90C64312-CA06-45DC-89F4-7EDFFC4B608F}" destId="{B9A58A06-382F-495D-BB23-9EFFAF2891E1}" srcOrd="0" destOrd="0" presId="urn:microsoft.com/office/officeart/2005/8/layout/list1"/>
    <dgm:cxn modelId="{615B54AC-C619-4E9C-BAB4-2223CD831969}" type="presParOf" srcId="{90C64312-CA06-45DC-89F4-7EDFFC4B608F}" destId="{719134A9-6CCC-450A-8497-E769FA3F4679}" srcOrd="1" destOrd="0" presId="urn:microsoft.com/office/officeart/2005/8/layout/list1"/>
    <dgm:cxn modelId="{871553C5-4752-440A-99FF-4F1D2DF8FCB9}" type="presParOf" srcId="{A19B839F-57CA-4E49-A236-DF5BC26927BC}" destId="{CF55D35D-DD53-4F9D-BE38-D96B7456B5FF}" srcOrd="1" destOrd="0" presId="urn:microsoft.com/office/officeart/2005/8/layout/list1"/>
    <dgm:cxn modelId="{64C2D562-F47A-40E0-BB76-C79EB13DED00}" type="presParOf" srcId="{A19B839F-57CA-4E49-A236-DF5BC26927BC}" destId="{7F9D7564-902C-4BCB-9B51-BC50BE1199CF}" srcOrd="2" destOrd="0" presId="urn:microsoft.com/office/officeart/2005/8/layout/list1"/>
    <dgm:cxn modelId="{CEB974A1-28D4-4954-B2AC-8146232EA840}" type="presParOf" srcId="{A19B839F-57CA-4E49-A236-DF5BC26927BC}" destId="{9B32255E-63FD-4189-ABEC-FDDEC6CA366D}" srcOrd="3" destOrd="0" presId="urn:microsoft.com/office/officeart/2005/8/layout/list1"/>
    <dgm:cxn modelId="{C07D7F1D-F996-4C33-B13B-6ABA2253636A}" type="presParOf" srcId="{A19B839F-57CA-4E49-A236-DF5BC26927BC}" destId="{F1E42DF2-7557-4A9D-9F45-AEB10F30126E}" srcOrd="4" destOrd="0" presId="urn:microsoft.com/office/officeart/2005/8/layout/list1"/>
    <dgm:cxn modelId="{20A59B60-8CE2-4A1C-A1C3-5399E16B32DC}" type="presParOf" srcId="{F1E42DF2-7557-4A9D-9F45-AEB10F30126E}" destId="{42E7EB8E-3D61-44EA-B56E-D45FA39C3291}" srcOrd="0" destOrd="0" presId="urn:microsoft.com/office/officeart/2005/8/layout/list1"/>
    <dgm:cxn modelId="{66A49BDD-B6FB-4F8F-827F-B88134DA219F}" type="presParOf" srcId="{F1E42DF2-7557-4A9D-9F45-AEB10F30126E}" destId="{91893043-3256-4603-8551-12AAA9DB9BA9}" srcOrd="1" destOrd="0" presId="urn:microsoft.com/office/officeart/2005/8/layout/list1"/>
    <dgm:cxn modelId="{E308D041-50AF-445D-AC48-3D7B4693FA6B}" type="presParOf" srcId="{A19B839F-57CA-4E49-A236-DF5BC26927BC}" destId="{9029D70C-38A9-45B9-97B4-EA7CCBD891F3}" srcOrd="5" destOrd="0" presId="urn:microsoft.com/office/officeart/2005/8/layout/list1"/>
    <dgm:cxn modelId="{49791749-18B0-4A7C-933F-F513F6F8B6E1}" type="presParOf" srcId="{A19B839F-57CA-4E49-A236-DF5BC26927BC}" destId="{713D8021-B114-4020-ACD7-D5C86E325DD2}" srcOrd="6" destOrd="0" presId="urn:microsoft.com/office/officeart/2005/8/layout/list1"/>
    <dgm:cxn modelId="{AF4152BE-DCB1-4A57-A788-A59AE3AE769C}" type="presParOf" srcId="{A19B839F-57CA-4E49-A236-DF5BC26927BC}" destId="{929F67E5-64C8-4A06-B056-E4AB1CFBDB50}" srcOrd="7" destOrd="0" presId="urn:microsoft.com/office/officeart/2005/8/layout/list1"/>
    <dgm:cxn modelId="{6494A72F-43EA-4E61-B467-E25F699224E5}" type="presParOf" srcId="{A19B839F-57CA-4E49-A236-DF5BC26927BC}" destId="{FD75650D-0B46-493B-A36B-4B3FF1F7BE8A}" srcOrd="8" destOrd="0" presId="urn:microsoft.com/office/officeart/2005/8/layout/list1"/>
    <dgm:cxn modelId="{DD9C88A9-FC54-4890-BCE7-349593676367}" type="presParOf" srcId="{FD75650D-0B46-493B-A36B-4B3FF1F7BE8A}" destId="{A3A79671-95A9-45A0-8E1F-CDF60DAB4574}" srcOrd="0" destOrd="0" presId="urn:microsoft.com/office/officeart/2005/8/layout/list1"/>
    <dgm:cxn modelId="{56CC1ECF-0434-445E-B52D-E5F96A494AE2}" type="presParOf" srcId="{FD75650D-0B46-493B-A36B-4B3FF1F7BE8A}" destId="{DF83BA9C-A412-4D22-87B5-176EB2DD0C0F}" srcOrd="1" destOrd="0" presId="urn:microsoft.com/office/officeart/2005/8/layout/list1"/>
    <dgm:cxn modelId="{B3F68C7A-925D-4E62-9B5A-1B735B2951DD}" type="presParOf" srcId="{A19B839F-57CA-4E49-A236-DF5BC26927BC}" destId="{E23E5834-C2AB-4D3D-AFA4-4BD90F0DEE15}" srcOrd="9" destOrd="0" presId="urn:microsoft.com/office/officeart/2005/8/layout/list1"/>
    <dgm:cxn modelId="{73B7913C-1F14-4B30-A57C-AC510079B124}" type="presParOf" srcId="{A19B839F-57CA-4E49-A236-DF5BC26927BC}" destId="{0680B339-E1AA-4FF0-B048-DB9DE3367A47}" srcOrd="10" destOrd="0" presId="urn:microsoft.com/office/officeart/2005/8/layout/list1"/>
    <dgm:cxn modelId="{63119588-5D05-4F35-92F8-698A902E88BC}" type="presParOf" srcId="{A19B839F-57CA-4E49-A236-DF5BC26927BC}" destId="{B1F2AA0D-FD32-4439-8B27-2A605B4D3448}" srcOrd="11" destOrd="0" presId="urn:microsoft.com/office/officeart/2005/8/layout/list1"/>
    <dgm:cxn modelId="{B5C98823-D39C-42E7-91E3-7FCBE4DBB82E}" type="presParOf" srcId="{A19B839F-57CA-4E49-A236-DF5BC26927BC}" destId="{E14B39ED-908D-4055-9672-38DC30B32495}" srcOrd="12" destOrd="0" presId="urn:microsoft.com/office/officeart/2005/8/layout/list1"/>
    <dgm:cxn modelId="{27B3C1AE-8BF0-45F0-9604-218B765D49F9}" type="presParOf" srcId="{E14B39ED-908D-4055-9672-38DC30B32495}" destId="{C154195F-CF42-4C37-BD10-CEB315DA8602}" srcOrd="0" destOrd="0" presId="urn:microsoft.com/office/officeart/2005/8/layout/list1"/>
    <dgm:cxn modelId="{AE0C21DB-9037-4D49-8869-7C841523A8CB}" type="presParOf" srcId="{E14B39ED-908D-4055-9672-38DC30B32495}" destId="{9AB91E2B-85FE-45D5-800E-D59F3CEF7DFD}" srcOrd="1" destOrd="0" presId="urn:microsoft.com/office/officeart/2005/8/layout/list1"/>
    <dgm:cxn modelId="{4F98C3C6-6022-400E-8146-FCF3C635848D}" type="presParOf" srcId="{A19B839F-57CA-4E49-A236-DF5BC26927BC}" destId="{82814C1D-F1EF-4031-B5E6-EC0430A88652}" srcOrd="13" destOrd="0" presId="urn:microsoft.com/office/officeart/2005/8/layout/list1"/>
    <dgm:cxn modelId="{91D5BB9B-5563-4F47-B52A-414FD7F9C417}" type="presParOf" srcId="{A19B839F-57CA-4E49-A236-DF5BC26927BC}" destId="{D790C27E-62E7-41C9-BC96-88DB409D43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8B644-0BD2-442D-B1F8-B09158B5492E}">
      <dsp:nvSpPr>
        <dsp:cNvPr id="0" name=""/>
        <dsp:cNvSpPr/>
      </dsp:nvSpPr>
      <dsp:spPr>
        <a:xfrm>
          <a:off x="0" y="76586"/>
          <a:ext cx="9539785" cy="253378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1"/>
              </a:solidFill>
            </a:rPr>
            <a:t>Цель занятия: предотвращение травматизма несовершеннолетних</a:t>
          </a:r>
        </a:p>
      </dsp:txBody>
      <dsp:txXfrm>
        <a:off x="123689" y="200275"/>
        <a:ext cx="9292407" cy="2286403"/>
      </dsp:txXfrm>
    </dsp:sp>
    <dsp:sp modelId="{7205B0EE-A296-4D3E-998B-587025235876}">
      <dsp:nvSpPr>
        <dsp:cNvPr id="0" name=""/>
        <dsp:cNvSpPr/>
      </dsp:nvSpPr>
      <dsp:spPr>
        <a:xfrm>
          <a:off x="0" y="2543458"/>
          <a:ext cx="9539785" cy="16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888" tIns="12700" rIns="71120" bIns="127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800" kern="1200" dirty="0"/>
        </a:p>
      </dsp:txBody>
      <dsp:txXfrm>
        <a:off x="0" y="2543458"/>
        <a:ext cx="9539785" cy="165600"/>
      </dsp:txXfrm>
    </dsp:sp>
    <dsp:sp modelId="{7EB0B1E1-80E4-4095-85FA-4F9A8EE526A4}">
      <dsp:nvSpPr>
        <dsp:cNvPr id="0" name=""/>
        <dsp:cNvSpPr/>
      </dsp:nvSpPr>
      <dsp:spPr>
        <a:xfrm>
          <a:off x="0" y="2709058"/>
          <a:ext cx="9539785" cy="253378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</a:rPr>
            <a:t>Задачи: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</a:rPr>
            <a:t>- привитие правил личной безопасности при нахождении на объектах железнодорожного транспорта;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</a:rPr>
            <a:t>- привитие навыков ориентирования в дорожной обстановке.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23689" y="2832747"/>
        <a:ext cx="9292407" cy="2286403"/>
      </dsp:txXfrm>
    </dsp:sp>
    <dsp:sp modelId="{9BE7AABC-5C14-4DDF-A6AB-D8EE8AD76566}">
      <dsp:nvSpPr>
        <dsp:cNvPr id="0" name=""/>
        <dsp:cNvSpPr/>
      </dsp:nvSpPr>
      <dsp:spPr>
        <a:xfrm>
          <a:off x="0" y="5242839"/>
          <a:ext cx="9539785" cy="16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888" tIns="12700" rIns="71120" bIns="127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800" kern="1200" dirty="0"/>
        </a:p>
      </dsp:txBody>
      <dsp:txXfrm>
        <a:off x="0" y="5242839"/>
        <a:ext cx="9539785" cy="16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D7564-902C-4BCB-9B51-BC50BE1199CF}">
      <dsp:nvSpPr>
        <dsp:cNvPr id="0" name=""/>
        <dsp:cNvSpPr/>
      </dsp:nvSpPr>
      <dsp:spPr>
        <a:xfrm>
          <a:off x="0" y="1024124"/>
          <a:ext cx="8157029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134A9-6CCC-450A-8497-E769FA3F4679}">
      <dsp:nvSpPr>
        <dsp:cNvPr id="0" name=""/>
        <dsp:cNvSpPr/>
      </dsp:nvSpPr>
      <dsp:spPr>
        <a:xfrm>
          <a:off x="385107" y="0"/>
          <a:ext cx="7753034" cy="713390"/>
        </a:xfrm>
        <a:prstGeom prst="round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821" tIns="0" rIns="21582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Электрическая проводка в доме имеет напряжение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220 Вольт</a:t>
          </a:r>
          <a:endParaRPr lang="ru-RU" sz="2000" kern="1200" dirty="0"/>
        </a:p>
      </dsp:txBody>
      <dsp:txXfrm>
        <a:off x="419932" y="34825"/>
        <a:ext cx="7683384" cy="643740"/>
      </dsp:txXfrm>
    </dsp:sp>
    <dsp:sp modelId="{713D8021-B114-4020-ACD7-D5C86E325DD2}">
      <dsp:nvSpPr>
        <dsp:cNvPr id="0" name=""/>
        <dsp:cNvSpPr/>
      </dsp:nvSpPr>
      <dsp:spPr>
        <a:xfrm>
          <a:off x="0" y="1859854"/>
          <a:ext cx="8157029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93043-3256-4603-8551-12AAA9DB9BA9}">
      <dsp:nvSpPr>
        <dsp:cNvPr id="0" name=""/>
        <dsp:cNvSpPr/>
      </dsp:nvSpPr>
      <dsp:spPr>
        <a:xfrm>
          <a:off x="403257" y="903078"/>
          <a:ext cx="7753771" cy="75652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821" tIns="0" rIns="21582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Напряжение в контактном проводе постоянного тока  составляет 3000 Вольт</a:t>
          </a:r>
        </a:p>
      </dsp:txBody>
      <dsp:txXfrm>
        <a:off x="440188" y="940009"/>
        <a:ext cx="7679909" cy="682667"/>
      </dsp:txXfrm>
    </dsp:sp>
    <dsp:sp modelId="{0680B339-E1AA-4FF0-B048-DB9DE3367A47}">
      <dsp:nvSpPr>
        <dsp:cNvPr id="0" name=""/>
        <dsp:cNvSpPr/>
      </dsp:nvSpPr>
      <dsp:spPr>
        <a:xfrm>
          <a:off x="0" y="3159811"/>
          <a:ext cx="8157029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3BA9C-A412-4D22-87B5-176EB2DD0C0F}">
      <dsp:nvSpPr>
        <dsp:cNvPr id="0" name=""/>
        <dsp:cNvSpPr/>
      </dsp:nvSpPr>
      <dsp:spPr>
        <a:xfrm>
          <a:off x="378417" y="1613377"/>
          <a:ext cx="7766694" cy="122075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821" tIns="0" rIns="215821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Напряжение в контактном проводе переменного тока составляет </a:t>
          </a:r>
          <a:r>
            <a:rPr lang="ru-RU" sz="2000" kern="1200" dirty="0" smtClean="0">
              <a:solidFill>
                <a:schemeClr val="bg1"/>
              </a:solidFill>
            </a:rPr>
            <a:t>27500 Вольт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38009" y="1672969"/>
        <a:ext cx="7647510" cy="1101572"/>
      </dsp:txXfrm>
    </dsp:sp>
    <dsp:sp modelId="{D790C27E-62E7-41C9-BC96-88DB409D432E}">
      <dsp:nvSpPr>
        <dsp:cNvPr id="0" name=""/>
        <dsp:cNvSpPr/>
      </dsp:nvSpPr>
      <dsp:spPr>
        <a:xfrm>
          <a:off x="0" y="4392677"/>
          <a:ext cx="8157029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91E2B-85FE-45D5-800E-D59F3CEF7DFD}">
      <dsp:nvSpPr>
        <dsp:cNvPr id="0" name=""/>
        <dsp:cNvSpPr/>
      </dsp:nvSpPr>
      <dsp:spPr>
        <a:xfrm>
          <a:off x="310836" y="3208976"/>
          <a:ext cx="7771665" cy="115366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821" tIns="0" rIns="21582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Тяговые и трансформаторные подстанции, комплексные трансформаторные подстанции имеют напряжение 110 000 Вольт</a:t>
          </a:r>
          <a:endParaRPr lang="ru-RU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67153" y="3265293"/>
        <a:ext cx="7659031" cy="1041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61230-F339-4D58-8B89-684C143F36A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8F0D4-1C7F-4154-B37A-F4D0BA30E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0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8D96C-ABDF-403B-A817-D5C5FBA39A0F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04A9C-CCE3-4EA4-937D-67D04D30C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0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04A9C-CCE3-4EA4-937D-67D04D30C64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0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04A9C-CCE3-4EA4-937D-67D04D30C6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04A9C-CCE3-4EA4-937D-67D04D30C6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5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04A9C-CCE3-4EA4-937D-67D04D30C6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0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6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75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1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329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0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FD74-0DBA-4B81-BB1C-152D812E2B0D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A5A39B-473B-40A2-B633-82090208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6537" y="2514600"/>
            <a:ext cx="10208075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УПРАВЛЕНИЕ НА ТРАНСПОРТЕ МИНИСТЕРСТВА ВНУТРЕННИХ ДЕЛ РОССИЙСКОЙ ФЕДЕРАЦИИ </a:t>
            </a:r>
            <a:br>
              <a:rPr lang="ru-RU" sz="4000" dirty="0" smtClean="0"/>
            </a:br>
            <a:r>
              <a:rPr lang="ru-RU" sz="4000" dirty="0" smtClean="0"/>
              <a:t>ПО СЕВЕРО-ЗАПАДНОМУ ФЕДЕРАЛЬНОМУ ОКРУГУ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/>
              <a:t>Основы безопасности и правила поведения </a:t>
            </a:r>
            <a:r>
              <a:rPr lang="ru-RU" dirty="0" smtClean="0"/>
              <a:t>на </a:t>
            </a:r>
            <a:r>
              <a:rPr lang="ru-RU" dirty="0"/>
              <a:t>железной дороге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7" y="454281"/>
            <a:ext cx="1001486" cy="154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1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applause.wav"/>
          </p:stSnd>
        </p:sndAc>
      </p:transition>
    </mc:Choice>
    <mc:Fallback xmlns="">
      <p:transition spd="slow">
        <p:split orient="vert"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КАТЕГОРИЧЕСКИ ЗАПРЕЩАЕТСЯ: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4" y="3041176"/>
            <a:ext cx="7026934" cy="3700818"/>
          </a:xfrm>
        </p:spPr>
      </p:pic>
      <p:sp>
        <p:nvSpPr>
          <p:cNvPr id="4" name="Овал 3"/>
          <p:cNvSpPr/>
          <p:nvPr/>
        </p:nvSpPr>
        <p:spPr>
          <a:xfrm>
            <a:off x="2292824" y="1382973"/>
            <a:ext cx="8502555" cy="144666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ПРИКАСАТЬСЯ К ЭЛЕКТРООБОРУДОВАНИЮ ПОДВИЖНОГО  СОСТАВА, КАК НЕПОСРЕДСТВЕННО, ТАК И ЧЕРЕЗ КАКИЕ-ЛИБО ПРЕДМЕТЫ!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3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КАТЕГОРИЧЕСКИ ЗАПРЕЩАЕТСЯ: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7" y="2361062"/>
            <a:ext cx="7178343" cy="4107977"/>
          </a:xfrm>
        </p:spPr>
      </p:pic>
      <p:sp>
        <p:nvSpPr>
          <p:cNvPr id="4" name="Овал 3"/>
          <p:cNvSpPr/>
          <p:nvPr/>
        </p:nvSpPr>
        <p:spPr>
          <a:xfrm>
            <a:off x="2402006" y="1323832"/>
            <a:ext cx="7997589" cy="17878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ПОДНИМАТЬСЯ НА КРЫШИ ЗДАНИЙ И СООРУЖЕНИЙ, РАСПОЛОЖЕННЫХ ПОД ПРОВОДАМИ, НА МЕТАЛЛИЧЕСКИЕ КОНСТРУКЦИИ ЖЕЛЕЗНОДОРОЖНЫХ МОСТОВ!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3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КАТЕГОРИЧЕСКИ ЗАПРЕЩАЕТСЯ:</a:t>
            </a:r>
          </a:p>
        </p:txBody>
      </p:sp>
      <p:sp>
        <p:nvSpPr>
          <p:cNvPr id="4" name="Овал 3"/>
          <p:cNvSpPr/>
          <p:nvPr/>
        </p:nvSpPr>
        <p:spPr>
          <a:xfrm>
            <a:off x="2347415" y="1323833"/>
            <a:ext cx="8215951" cy="22245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ПРИБЛИЖАТЬСЯ К ПРОВИСШИМ И ОБОРВАННЫМ  ПРОВОДАМ, НЕЗАВИСИМО ОТ ТОГО КАСАЮТСЯ ОНИ ЗЕМЛИ ИЛИ НЕТ, НА РАССОТЯНИЕ МЕНЕЕ 10 МЕТРОВ!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41" y="3548418"/>
            <a:ext cx="6808898" cy="3179928"/>
          </a:xfrm>
        </p:spPr>
      </p:pic>
    </p:spTree>
    <p:extLst>
      <p:ext uri="{BB962C8B-B14F-4D97-AF65-F5344CB8AC3E}">
        <p14:creationId xmlns:p14="http://schemas.microsoft.com/office/powerpoint/2010/main" val="16231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КАТЕГОРИЧЕСКИ </a:t>
            </a:r>
            <a:r>
              <a:rPr lang="ru-RU" dirty="0"/>
              <a:t>ЗАПРЕЩАЕТСЯ: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00257"/>
            <a:ext cx="7997588" cy="378243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2743200" y="1419367"/>
            <a:ext cx="7997588" cy="14057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ПРОНИКАТЬ ЗА ОГРАЖДЕНИЕ ДЕЙСТВУЮЩИХ ЭЛЕКТРОУСТАНОВОК, СБИВАТЬ ЗАМКИ И ОТКРЫВАТЬ ДВЕРИ ЭЛЕКТРОУСТАНОВОК!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5" y="1528548"/>
            <a:ext cx="5322627" cy="51179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28346" y="941696"/>
            <a:ext cx="53089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937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/>
              <a:t>Железная дорога не опасна только для тех, кто соблюдает правила, кто внимателен и осторожен, дисциплинирован </a:t>
            </a:r>
            <a:endParaRPr lang="ru-RU" sz="2400" b="1" dirty="0" smtClean="0"/>
          </a:p>
          <a:p>
            <a:pPr marR="3937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/>
              <a:t>в</a:t>
            </a:r>
            <a:r>
              <a:rPr lang="ru-RU" sz="2400" b="1" dirty="0"/>
              <a:t> опасной </a:t>
            </a:r>
            <a:r>
              <a:rPr lang="ru-RU" sz="2400" b="1" dirty="0" smtClean="0"/>
              <a:t>зоне</a:t>
            </a:r>
            <a:r>
              <a:rPr lang="ru-RU" sz="2400" b="1" dirty="0"/>
              <a:t>.</a:t>
            </a:r>
          </a:p>
          <a:p>
            <a:pPr marR="3937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/>
              <a:t>Нет ничего ценнее человеческой жизни, а </a:t>
            </a:r>
            <a:r>
              <a:rPr lang="ru-RU" sz="2400" b="1" dirty="0" smtClean="0"/>
              <a:t>тем </a:t>
            </a:r>
            <a:r>
              <a:rPr lang="ru-RU" sz="2400" b="1" smtClean="0"/>
              <a:t>более детской!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811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13" y="272955"/>
            <a:ext cx="9443800" cy="131018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Электробезопасность на объектах железной дороги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1" y="1372998"/>
            <a:ext cx="8276924" cy="4003962"/>
          </a:xfrm>
        </p:spPr>
      </p:pic>
      <p:sp>
        <p:nvSpPr>
          <p:cNvPr id="3" name="TextBox 2"/>
          <p:cNvSpPr txBox="1"/>
          <p:nvPr/>
        </p:nvSpPr>
        <p:spPr>
          <a:xfrm>
            <a:off x="1787857" y="5663821"/>
            <a:ext cx="9089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marR="45720" indent="450215" algn="ctr">
              <a:spcAft>
                <a:spcPts val="7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причиной гибели и получения серьёзных травм  несовершеннолетними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объектах транспорта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травмирование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подростков от действия электрического тока контактной сети</a:t>
            </a:r>
          </a:p>
        </p:txBody>
      </p:sp>
    </p:spTree>
    <p:extLst>
      <p:ext uri="{BB962C8B-B14F-4D97-AF65-F5344CB8AC3E}">
        <p14:creationId xmlns:p14="http://schemas.microsoft.com/office/powerpoint/2010/main" val="15079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806817"/>
              </p:ext>
            </p:extLst>
          </p:nvPr>
        </p:nvGraphicFramePr>
        <p:xfrm>
          <a:off x="1883390" y="685799"/>
          <a:ext cx="9539785" cy="5418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73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585" y="624109"/>
            <a:ext cx="7657787" cy="177074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За 9 месяцев 2018 года на Российских  железнодорожных магистралях пострадало </a:t>
            </a:r>
            <a:br>
              <a:rPr lang="ru-RU" sz="2000" dirty="0" smtClean="0"/>
            </a:br>
            <a:r>
              <a:rPr lang="ru-RU" sz="2000" dirty="0" smtClean="0"/>
              <a:t>104 подростка …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5" y="2133600"/>
            <a:ext cx="7657787" cy="4158018"/>
          </a:xfrm>
        </p:spPr>
      </p:pic>
    </p:spTree>
    <p:extLst>
      <p:ext uri="{BB962C8B-B14F-4D97-AF65-F5344CB8AC3E}">
        <p14:creationId xmlns:p14="http://schemas.microsoft.com/office/powerpoint/2010/main" val="2141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9631802"/>
              </p:ext>
            </p:extLst>
          </p:nvPr>
        </p:nvGraphicFramePr>
        <p:xfrm>
          <a:off x="2100237" y="146460"/>
          <a:ext cx="8157029" cy="490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37" y="5196846"/>
            <a:ext cx="8157029" cy="15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5" y="1654003"/>
            <a:ext cx="6291617" cy="44705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34017" y="232012"/>
            <a:ext cx="8939283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5720" indent="45974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станциях электрифицированных дорог, особенно на однофазном переменном токе промышленной частоты напряжением 27500В, опасно всякое прикосновение человека к следующим предметам: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41696" y="1654003"/>
            <a:ext cx="435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проводам и деталям контактной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сети;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41696" y="2946665"/>
            <a:ext cx="4353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отключенным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проводам и протяженным металлическим конструкциям, подверженным индуктивному влиянию контактной сети переменного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тока;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41696" y="2023335"/>
            <a:ext cx="3903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посторонним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предметам, находящимся на проводах контактной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сети;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41696" y="4423994"/>
            <a:ext cx="4244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оборванным проводам контактной сети независимо от того, касаются они земли или заземленных конструкций, или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37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5" y="152400"/>
            <a:ext cx="5936777" cy="63712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99803" y="368490"/>
            <a:ext cx="2039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Опасно! 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69291" y="1187356"/>
            <a:ext cx="51861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- приближение к частям электрооборудования, находящимся под напряжением, на расстояние, достаточное для образования разряда (через воздушный промежуток</a:t>
            </a:r>
            <a:r>
              <a:rPr lang="ru-RU" sz="2000" dirty="0" smtClean="0"/>
              <a:t>), менее 2 м;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- приближение к оборвавшемуся и касающемуся земли проводу контактной сети на расстояние менее 10 м.</a:t>
            </a:r>
          </a:p>
        </p:txBody>
      </p:sp>
    </p:spTree>
    <p:extLst>
      <p:ext uri="{BB962C8B-B14F-4D97-AF65-F5344CB8AC3E}">
        <p14:creationId xmlns:p14="http://schemas.microsoft.com/office/powerpoint/2010/main" val="7313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КАТЕГОРИЧЕСКИ ЗАПРЕЩАЕТСЯ: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3" y="3391928"/>
            <a:ext cx="6878472" cy="3254532"/>
          </a:xfrm>
        </p:spPr>
      </p:pic>
      <p:sp>
        <p:nvSpPr>
          <p:cNvPr id="4" name="Овал 3"/>
          <p:cNvSpPr/>
          <p:nvPr/>
        </p:nvSpPr>
        <p:spPr>
          <a:xfrm>
            <a:off x="2442949" y="1323834"/>
            <a:ext cx="8802806" cy="184244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8"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ПРИБЛИЖАТЬСЯ К НАХОДЯЩИМСЯ ПОД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НАПРЯЖЕНИЕМ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ПРОВОДАМ ИЛИ ЧАСТЯМ КОНТАКТНОЙ СЕТИ НА РАССТОЯНИЕ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lvl="8"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МЕНЕЕ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2 МЕТРОВ!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КАТЕГОРИЧЕСКИ ЗАПРЕЩАЕТСЯ: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59" y="2893326"/>
            <a:ext cx="7438031" cy="3835020"/>
          </a:xfrm>
        </p:spPr>
      </p:pic>
      <p:sp>
        <p:nvSpPr>
          <p:cNvPr id="4" name="Овал 3"/>
          <p:cNvSpPr/>
          <p:nvPr/>
        </p:nvSpPr>
        <p:spPr>
          <a:xfrm>
            <a:off x="1992122" y="1433015"/>
            <a:ext cx="9512490" cy="132383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ПОДНИМАТЬСЯ НА КРЫШИ ВАГОНОВ!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432</TotalTime>
  <Words>377</Words>
  <Application>Microsoft Office PowerPoint</Application>
  <PresentationFormat>Широкоэкранный</PresentationFormat>
  <Paragraphs>43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Легкий дым</vt:lpstr>
      <vt:lpstr>УПРАВЛЕНИЕ НА ТРАНСПОРТЕ МИНИСТЕРСТВА ВНУТРЕННИХ ДЕЛ РОССИЙСКОЙ ФЕДЕРАЦИИ  ПО СЕВЕРО-ЗАПАДНОМУ ФЕДЕРАЛЬНОМУ ОКРУГУ</vt:lpstr>
      <vt:lpstr>Электробезопасность на объектах железной дороги</vt:lpstr>
      <vt:lpstr>Презентация PowerPoint</vt:lpstr>
      <vt:lpstr>За 9 месяцев 2018 года на Российских  железнодорожных магистралях пострадало  104 подростка …</vt:lpstr>
      <vt:lpstr>Презентация PowerPoint</vt:lpstr>
      <vt:lpstr>Презентация PowerPoint</vt:lpstr>
      <vt:lpstr>Презентация PowerPoint</vt:lpstr>
      <vt:lpstr>    КАТЕГОРИЧЕСКИ ЗАПРЕЩАЕТСЯ: </vt:lpstr>
      <vt:lpstr>КАТЕГОРИЧЕСКИ ЗАПРЕЩАЕТСЯ: </vt:lpstr>
      <vt:lpstr>КАТЕГОРИЧЕСКИ ЗАПРЕЩАЕТСЯ:</vt:lpstr>
      <vt:lpstr>КАТЕГОРИЧЕСКИ ЗАПРЕЩАЕТСЯ:</vt:lpstr>
      <vt:lpstr>КАТЕГОРИЧЕСКИ ЗАПРЕЩАЕТСЯ:</vt:lpstr>
      <vt:lpstr>   КАТЕГОРИЧЕСКИ ЗАПРЕЩАЕТСЯ: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НА ТРАНСПОРТЕ МИНИСТЕРСТВА ВНУТРЕННИХ ДЕЛ РОССИЙСКОЙ ФЕДЕРАЦИИ  ПО СЕВЕРО-ЗАПАДНОМУ ФЕДЕРАЛЬНОМУ ОКРУГУ</dc:title>
  <dc:creator>Дорохина Светлана Юрьевна</dc:creator>
  <cp:lastModifiedBy>Дорохина Светлана Юрьевна</cp:lastModifiedBy>
  <cp:revision>63</cp:revision>
  <cp:lastPrinted>2018-10-08T14:26:09Z</cp:lastPrinted>
  <dcterms:created xsi:type="dcterms:W3CDTF">2018-09-21T11:52:54Z</dcterms:created>
  <dcterms:modified xsi:type="dcterms:W3CDTF">2018-10-09T11:27:53Z</dcterms:modified>
</cp:coreProperties>
</file>